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505" r:id="rId3"/>
    <p:sldId id="506" r:id="rId4"/>
    <p:sldId id="447" r:id="rId5"/>
    <p:sldId id="462" r:id="rId6"/>
    <p:sldId id="464" r:id="rId7"/>
    <p:sldId id="467" r:id="rId8"/>
    <p:sldId id="468" r:id="rId9"/>
    <p:sldId id="469" r:id="rId10"/>
    <p:sldId id="465" r:id="rId11"/>
    <p:sldId id="471" r:id="rId12"/>
    <p:sldId id="466" r:id="rId13"/>
    <p:sldId id="470" r:id="rId14"/>
    <p:sldId id="474" r:id="rId15"/>
    <p:sldId id="463" r:id="rId16"/>
    <p:sldId id="453" r:id="rId17"/>
    <p:sldId id="455" r:id="rId18"/>
    <p:sldId id="456" r:id="rId19"/>
    <p:sldId id="472" r:id="rId20"/>
    <p:sldId id="507" r:id="rId21"/>
    <p:sldId id="473" r:id="rId22"/>
    <p:sldId id="461" r:id="rId23"/>
    <p:sldId id="476" r:id="rId24"/>
    <p:sldId id="477" r:id="rId25"/>
    <p:sldId id="478" r:id="rId26"/>
    <p:sldId id="479" r:id="rId27"/>
    <p:sldId id="480" r:id="rId28"/>
    <p:sldId id="481" r:id="rId29"/>
    <p:sldId id="482" r:id="rId30"/>
    <p:sldId id="483" r:id="rId31"/>
    <p:sldId id="485" r:id="rId32"/>
    <p:sldId id="486" r:id="rId33"/>
    <p:sldId id="487" r:id="rId34"/>
    <p:sldId id="488" r:id="rId35"/>
    <p:sldId id="489" r:id="rId36"/>
    <p:sldId id="490" r:id="rId37"/>
    <p:sldId id="491" r:id="rId38"/>
    <p:sldId id="508" r:id="rId39"/>
    <p:sldId id="509" r:id="rId40"/>
    <p:sldId id="494" r:id="rId41"/>
    <p:sldId id="496" r:id="rId42"/>
    <p:sldId id="498" r:id="rId43"/>
    <p:sldId id="499" r:id="rId44"/>
    <p:sldId id="500" r:id="rId45"/>
    <p:sldId id="501" r:id="rId46"/>
    <p:sldId id="502" r:id="rId47"/>
    <p:sldId id="50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576"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1/12/14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8</a:t>
            </a:fld>
            <a:endParaRPr lang="en-US"/>
          </a:p>
        </p:txBody>
      </p:sp>
    </p:spTree>
    <p:extLst>
      <p:ext uri="{BB962C8B-B14F-4D97-AF65-F5344CB8AC3E}">
        <p14:creationId xmlns:p14="http://schemas.microsoft.com/office/powerpoint/2010/main" val="347941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D1EC1-7383-4C78-A9BE-7346D942F500}" type="slidenum">
              <a:rPr lang="en-US" smtClean="0"/>
              <a:t>34</a:t>
            </a:fld>
            <a:endParaRPr lang="en-US"/>
          </a:p>
        </p:txBody>
      </p:sp>
    </p:spTree>
    <p:extLst>
      <p:ext uri="{BB962C8B-B14F-4D97-AF65-F5344CB8AC3E}">
        <p14:creationId xmlns:p14="http://schemas.microsoft.com/office/powerpoint/2010/main" val="113930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1/12/14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1/12/14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1/12/14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1/12/14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1/12/14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1/12/14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1/12/14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1/12/14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1/12/14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1/12/14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jin@cs.kent.edu" TargetMode="External"/><Relationship Id="rId3" Type="http://schemas.openxmlformats.org/officeDocument/2006/relationships/hyperlink" Target="http://www.cs.kent.edu/~jin/Cloud12Spring/Cloud.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http://aws.amazon.com/s3/" TargetMode="External"/><Relationship Id="rId4" Type="http://schemas.openxmlformats.org/officeDocument/2006/relationships/hyperlink" Target="http://www.rackspacecloud.com/cloud_hosting_products/servers" TargetMode="External"/><Relationship Id="rId5" Type="http://schemas.openxmlformats.org/officeDocument/2006/relationships/hyperlink" Target="http://www.flexiscale.com/" TargetMode="External"/><Relationship Id="rId6" Type="http://schemas.openxmlformats.org/officeDocument/2006/relationships/hyperlink" Target="http://code.google.com/appengine/" TargetMode="External"/><Relationship Id="rId7" Type="http://schemas.openxmlformats.org/officeDocument/2006/relationships/hyperlink" Target="http://www.microsoft.com/windowsazure/" TargetMode="External"/><Relationship Id="rId8" Type="http://schemas.openxmlformats.org/officeDocument/2006/relationships/hyperlink" Target="http://www.salesforce.com/platform/" TargetMode="External"/><Relationship Id="rId9" Type="http://schemas.openxmlformats.org/officeDocument/2006/relationships/hyperlink" Target="http://www.gmail.com/" TargetMode="External"/><Relationship Id="rId10" Type="http://schemas.openxmlformats.org/officeDocument/2006/relationships/hyperlink" Target="http://www.hotmail.com/" TargetMode="External"/><Relationship Id="rId11" Type="http://schemas.openxmlformats.org/officeDocument/2006/relationships/hyperlink" Target="http://docs.google.com/" TargetMode="External"/><Relationship Id="rId1" Type="http://schemas.openxmlformats.org/officeDocument/2006/relationships/slideLayout" Target="../slideLayouts/slideLayout2.xml"/><Relationship Id="rId2" Type="http://schemas.openxmlformats.org/officeDocument/2006/relationships/hyperlink" Target="http://aws.amazon.com/ec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miacs.umd.edu/~jimmylin/MapReduce-book-final.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smtClean="0"/>
              <a:t>Introduction to Big Data </a:t>
            </a:r>
            <a:br>
              <a:rPr lang="en-US" dirty="0" smtClean="0"/>
            </a:br>
            <a:endParaRPr lang="en-US" dirty="0"/>
          </a:p>
        </p:txBody>
      </p:sp>
    </p:spTree>
    <p:extLst>
      <p:ext uri="{BB962C8B-B14F-4D97-AF65-F5344CB8AC3E}">
        <p14:creationId xmlns:p14="http://schemas.microsoft.com/office/powerpoint/2010/main" val="39876566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endParaRPr lang="en-US" dirty="0" smtClean="0"/>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10</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32577343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13</a:t>
            </a:fld>
            <a:endParaRPr lang="en-US" dirty="0"/>
          </a:p>
        </p:txBody>
      </p:sp>
    </p:spTree>
    <p:extLst>
      <p:ext uri="{BB962C8B-B14F-4D97-AF65-F5344CB8AC3E}">
        <p14:creationId xmlns:p14="http://schemas.microsoft.com/office/powerpoint/2010/main" val="2482602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15</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3123709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1987093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1828764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Welcome!</a:t>
            </a:r>
          </a:p>
        </p:txBody>
      </p:sp>
      <p:sp>
        <p:nvSpPr>
          <p:cNvPr id="8195" name="Rectangle 3"/>
          <p:cNvSpPr>
            <a:spLocks noGrp="1" noChangeArrowheads="1"/>
          </p:cNvSpPr>
          <p:nvPr>
            <p:ph idx="1"/>
          </p:nvPr>
        </p:nvSpPr>
        <p:spPr>
          <a:xfrm>
            <a:off x="457200" y="1447800"/>
            <a:ext cx="8305800" cy="4678363"/>
          </a:xfrm>
        </p:spPr>
        <p:txBody>
          <a:bodyPr>
            <a:normAutofit/>
          </a:bodyPr>
          <a:lstStyle/>
          <a:p>
            <a:r>
              <a:rPr lang="en-US" dirty="0" smtClean="0"/>
              <a:t>Instructor: </a:t>
            </a:r>
            <a:r>
              <a:rPr lang="en-US" dirty="0" err="1" smtClean="0"/>
              <a:t>Ruoming</a:t>
            </a:r>
            <a:r>
              <a:rPr lang="en-US" dirty="0" smtClean="0"/>
              <a:t> Jin</a:t>
            </a:r>
          </a:p>
          <a:p>
            <a:pPr lvl="1"/>
            <a:r>
              <a:rPr lang="en-US" dirty="0" smtClean="0"/>
              <a:t>Office: 264 MCS Building</a:t>
            </a:r>
          </a:p>
          <a:p>
            <a:pPr lvl="1"/>
            <a:r>
              <a:rPr lang="en-US" dirty="0" smtClean="0"/>
              <a:t>Email: </a:t>
            </a:r>
            <a:r>
              <a:rPr lang="en-US" dirty="0" smtClean="0">
                <a:hlinkClick r:id="rId2"/>
              </a:rPr>
              <a:t>jin AT cs.kent.edu</a:t>
            </a:r>
            <a:endParaRPr lang="en-US" dirty="0" smtClean="0"/>
          </a:p>
          <a:p>
            <a:pPr lvl="1"/>
            <a:r>
              <a:rPr lang="en-US" dirty="0" smtClean="0"/>
              <a:t>Office hour: </a:t>
            </a:r>
            <a:r>
              <a:rPr lang="en-US" dirty="0" smtClean="0"/>
              <a:t>Mondays (</a:t>
            </a:r>
            <a:r>
              <a:rPr lang="en-US" dirty="0" smtClean="0"/>
              <a:t>4:30PM to 5:30PM) or by appointment</a:t>
            </a:r>
          </a:p>
          <a:p>
            <a:r>
              <a:rPr lang="en-US" dirty="0" smtClean="0"/>
              <a:t>TA: </a:t>
            </a:r>
            <a:r>
              <a:rPr lang="en-US" dirty="0" err="1" smtClean="0"/>
              <a:t>Xinyu</a:t>
            </a:r>
            <a:r>
              <a:rPr lang="en-US" dirty="0" smtClean="0"/>
              <a:t> Chang</a:t>
            </a:r>
            <a:endParaRPr lang="en-US" dirty="0" smtClean="0"/>
          </a:p>
          <a:p>
            <a:pPr lvl="1"/>
            <a:r>
              <a:rPr lang="en-US" dirty="0" smtClean="0"/>
              <a:t>Email: </a:t>
            </a:r>
            <a:r>
              <a:rPr lang="en-US" dirty="0" err="1" smtClean="0"/>
              <a:t>xchang</a:t>
            </a:r>
            <a:r>
              <a:rPr lang="en-US" dirty="0" smtClean="0"/>
              <a:t> AT </a:t>
            </a:r>
            <a:r>
              <a:rPr lang="en-US" dirty="0" err="1" smtClean="0"/>
              <a:t>kent.edu</a:t>
            </a:r>
            <a:endParaRPr lang="en-US" dirty="0" smtClean="0"/>
          </a:p>
          <a:p>
            <a:pPr marL="342900" lvl="1" indent="-342900">
              <a:buFont typeface="Arial" pitchFamily="34" charset="0"/>
              <a:buChar char="•"/>
            </a:pPr>
            <a:r>
              <a:rPr lang="en-US" dirty="0" smtClean="0"/>
              <a:t>Homepage: </a:t>
            </a:r>
            <a:r>
              <a:rPr lang="en-US" dirty="0" smtClean="0">
                <a:hlinkClick r:id="rId3"/>
              </a:rPr>
              <a:t>http://www.cs.kent.edu/~jin</a:t>
            </a:r>
            <a:r>
              <a:rPr lang="en-US" dirty="0" smtClean="0">
                <a:hlinkClick r:id="rId3"/>
              </a:rPr>
              <a:t>/BigData/index.html</a:t>
            </a:r>
            <a:endParaRPr lang="en-US" dirty="0" smtClean="0"/>
          </a:p>
          <a:p>
            <a:endParaRPr lang="en-US" dirty="0" smtClean="0"/>
          </a:p>
          <a:p>
            <a:endParaRPr lang="en-US" dirty="0" smtClean="0"/>
          </a:p>
        </p:txBody>
      </p:sp>
      <p:sp>
        <p:nvSpPr>
          <p:cNvPr id="6" name="Slide Number Placeholder 5"/>
          <p:cNvSpPr>
            <a:spLocks noGrp="1"/>
          </p:cNvSpPr>
          <p:nvPr>
            <p:ph type="sldNum" sz="quarter" idx="12"/>
          </p:nvPr>
        </p:nvSpPr>
        <p:spPr/>
        <p:txBody>
          <a:bodyPr/>
          <a:lstStyle/>
          <a:p>
            <a:pPr>
              <a:defRPr/>
            </a:pPr>
            <a:fld id="{CB45C7EA-3F28-488B-BFA6-9BD896D1014C}" type="slidenum">
              <a:rPr lang="en-US"/>
              <a:pPr>
                <a:defRPr/>
              </a:pPr>
              <a:t>2</a:t>
            </a:fld>
            <a:endParaRPr lang="en-US"/>
          </a:p>
        </p:txBody>
      </p:sp>
    </p:spTree>
    <p:extLst>
      <p:ext uri="{BB962C8B-B14F-4D97-AF65-F5344CB8AC3E}">
        <p14:creationId xmlns:p14="http://schemas.microsoft.com/office/powerpoint/2010/main" val="290157680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a:t>
            </a:r>
            <a:r>
              <a:rPr lang="en-US" dirty="0" smtClean="0"/>
              <a:t>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23173612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22</a:t>
            </a:fld>
            <a:endParaRPr lang="en-US" dirty="0"/>
          </a:p>
        </p:txBody>
      </p:sp>
    </p:spTree>
    <p:extLst>
      <p:ext uri="{BB962C8B-B14F-4D97-AF65-F5344CB8AC3E}">
        <p14:creationId xmlns:p14="http://schemas.microsoft.com/office/powerpoint/2010/main" val="3023792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err="1" smtClean="0"/>
              <a:t>multicore</a:t>
            </a:r>
            <a:r>
              <a:rPr lang="en-US" dirty="0" smtClean="0"/>
              <a:t>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Refined Categorization</a:t>
            </a:r>
            <a:endParaRPr lang="en-US" dirty="0"/>
          </a:p>
        </p:txBody>
      </p:sp>
      <p:sp>
        <p:nvSpPr>
          <p:cNvPr id="3" name="Content Placeholder 2"/>
          <p:cNvSpPr>
            <a:spLocks noGrp="1"/>
          </p:cNvSpPr>
          <p:nvPr>
            <p:ph idx="1"/>
          </p:nvPr>
        </p:nvSpPr>
        <p:spPr>
          <a:xfrm>
            <a:off x="76200" y="1524000"/>
            <a:ext cx="8229600" cy="4648200"/>
          </a:xfrm>
        </p:spPr>
        <p:txBody>
          <a:bodyPr>
            <a:normAutofit fontScale="77500" lnSpcReduction="20000"/>
          </a:bodyPr>
          <a:lstStyle/>
          <a:p>
            <a:r>
              <a:rPr lang="en-US" dirty="0" smtClean="0"/>
              <a:t>Storage-as-a-service</a:t>
            </a:r>
          </a:p>
          <a:p>
            <a:r>
              <a:rPr lang="en-US" dirty="0" smtClean="0"/>
              <a:t>Database-as-a-service</a:t>
            </a:r>
          </a:p>
          <a:p>
            <a:r>
              <a:rPr lang="en-US" dirty="0" smtClean="0"/>
              <a:t>Information-as-a-service</a:t>
            </a:r>
          </a:p>
          <a:p>
            <a:r>
              <a:rPr lang="en-US" dirty="0" smtClean="0"/>
              <a:t>Process-as-a-service</a:t>
            </a:r>
          </a:p>
          <a:p>
            <a:r>
              <a:rPr lang="en-US" dirty="0" smtClean="0"/>
              <a:t>Application-as-a-service</a:t>
            </a:r>
          </a:p>
          <a:p>
            <a:r>
              <a:rPr lang="en-US" dirty="0" smtClean="0"/>
              <a:t>Platform-as-a-service</a:t>
            </a:r>
          </a:p>
          <a:p>
            <a:r>
              <a:rPr lang="en-US" dirty="0" smtClean="0"/>
              <a:t>Integration-as-a-service</a:t>
            </a:r>
          </a:p>
          <a:p>
            <a:r>
              <a:rPr lang="en-US" dirty="0" smtClean="0"/>
              <a:t>Security-as-a-service</a:t>
            </a:r>
          </a:p>
          <a:p>
            <a:r>
              <a:rPr lang="en-US" dirty="0" smtClean="0"/>
              <a:t>Management/</a:t>
            </a:r>
          </a:p>
          <a:p>
            <a:pPr marL="0" indent="0">
              <a:buNone/>
            </a:pPr>
            <a:r>
              <a:rPr lang="en-US" dirty="0"/>
              <a:t> </a:t>
            </a:r>
            <a:r>
              <a:rPr lang="en-US" dirty="0" smtClean="0"/>
              <a:t>    Governance-as-a-service</a:t>
            </a:r>
          </a:p>
          <a:p>
            <a:r>
              <a:rPr lang="en-US" dirty="0" smtClean="0"/>
              <a:t>Testing-as-a-service</a:t>
            </a:r>
          </a:p>
          <a:p>
            <a:r>
              <a:rPr lang="en-US" dirty="0" smtClean="0"/>
              <a:t>Infrastructure-as-a-service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29" y="1295400"/>
            <a:ext cx="5105400"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6031468"/>
            <a:ext cx="3818161" cy="369332"/>
          </a:xfrm>
          <a:prstGeom prst="rect">
            <a:avLst/>
          </a:prstGeom>
          <a:noFill/>
        </p:spPr>
        <p:txBody>
          <a:bodyPr wrap="none" rtlCol="0">
            <a:spAutoFit/>
          </a:bodyPr>
          <a:lstStyle/>
          <a:p>
            <a:r>
              <a:rPr lang="en-US" dirty="0" smtClean="0"/>
              <a:t>InfoWorld Cloud Computing Deep Dive</a:t>
            </a:r>
            <a:endParaRPr lang="en-US" dirty="0"/>
          </a:p>
        </p:txBody>
      </p:sp>
    </p:spTree>
    <p:extLst>
      <p:ext uri="{BB962C8B-B14F-4D97-AF65-F5344CB8AC3E}">
        <p14:creationId xmlns:p14="http://schemas.microsoft.com/office/powerpoint/2010/main" val="379401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p:txBody>
          <a:bodyPr/>
          <a:lstStyle/>
          <a:p>
            <a:r>
              <a:rPr lang="en-US" dirty="0" smtClean="0"/>
              <a:t>Topics</a:t>
            </a:r>
          </a:p>
        </p:txBody>
      </p:sp>
      <p:sp>
        <p:nvSpPr>
          <p:cNvPr id="44035" name="Rectangle 1027"/>
          <p:cNvSpPr>
            <a:spLocks noGrp="1" noChangeArrowheads="1"/>
          </p:cNvSpPr>
          <p:nvPr>
            <p:ph idx="1"/>
          </p:nvPr>
        </p:nvSpPr>
        <p:spPr>
          <a:xfrm>
            <a:off x="381000" y="1371600"/>
            <a:ext cx="8229600" cy="4724400"/>
          </a:xfrm>
        </p:spPr>
        <p:txBody>
          <a:bodyPr rtlCol="0">
            <a:normAutofit/>
          </a:bodyPr>
          <a:lstStyle/>
          <a:p>
            <a:pPr fontAlgn="auto">
              <a:spcAft>
                <a:spcPts val="0"/>
              </a:spcAft>
              <a:buFont typeface="Arial" pitchFamily="34" charset="0"/>
              <a:buChar char="•"/>
              <a:defRPr/>
            </a:pPr>
            <a:r>
              <a:rPr lang="en-US" dirty="0" smtClean="0"/>
              <a:t>Scope: Big Data </a:t>
            </a:r>
            <a:r>
              <a:rPr lang="en-US" dirty="0" smtClean="0"/>
              <a:t>&amp; Analytics</a:t>
            </a:r>
          </a:p>
          <a:p>
            <a:pPr fontAlgn="auto">
              <a:spcAft>
                <a:spcPts val="0"/>
              </a:spcAft>
              <a:buFont typeface="Arial" pitchFamily="34" charset="0"/>
              <a:buChar char="•"/>
              <a:defRPr/>
            </a:pPr>
            <a:r>
              <a:rPr lang="en-US" dirty="0" smtClean="0"/>
              <a:t>Topics</a:t>
            </a:r>
            <a:r>
              <a:rPr lang="en-US" dirty="0" smtClean="0"/>
              <a:t>:</a:t>
            </a:r>
          </a:p>
          <a:p>
            <a:pPr lvl="1" fontAlgn="auto">
              <a:spcAft>
                <a:spcPts val="0"/>
              </a:spcAft>
              <a:buFont typeface="Arial" pitchFamily="34" charset="0"/>
              <a:buChar char="–"/>
              <a:defRPr/>
            </a:pPr>
            <a:r>
              <a:rPr lang="en-US" dirty="0" smtClean="0"/>
              <a:t>Foundation of Data Analytics and Data Mining </a:t>
            </a:r>
          </a:p>
          <a:p>
            <a:pPr lvl="1" fontAlgn="auto">
              <a:spcAft>
                <a:spcPts val="0"/>
              </a:spcAft>
              <a:buFont typeface="Arial" pitchFamily="34" charset="0"/>
              <a:buChar char="–"/>
              <a:defRPr/>
            </a:pPr>
            <a:r>
              <a:rPr lang="en-US" dirty="0" err="1" smtClean="0"/>
              <a:t>Hadoop</a:t>
            </a:r>
            <a:r>
              <a:rPr lang="en-US" dirty="0" smtClean="0"/>
              <a:t>/Map-Reduce </a:t>
            </a:r>
            <a:r>
              <a:rPr lang="en-US" dirty="0" smtClean="0"/>
              <a:t>Programming </a:t>
            </a:r>
            <a:r>
              <a:rPr lang="en-US" dirty="0"/>
              <a:t> </a:t>
            </a:r>
            <a:r>
              <a:rPr lang="en-US" dirty="0" smtClean="0"/>
              <a:t>and </a:t>
            </a:r>
            <a:r>
              <a:rPr lang="en-US" dirty="0" smtClean="0"/>
              <a:t>Data Processing  &amp; </a:t>
            </a:r>
            <a:r>
              <a:rPr lang="en-US" dirty="0" err="1" smtClean="0"/>
              <a:t>BigTable</a:t>
            </a:r>
            <a:r>
              <a:rPr lang="en-US" dirty="0" smtClean="0"/>
              <a:t>/</a:t>
            </a:r>
            <a:r>
              <a:rPr lang="en-US" dirty="0" err="1" smtClean="0"/>
              <a:t>Hbase</a:t>
            </a:r>
            <a:r>
              <a:rPr lang="en-US" dirty="0" smtClean="0"/>
              <a:t>/Cassandra</a:t>
            </a:r>
          </a:p>
          <a:p>
            <a:pPr lvl="1" fontAlgn="auto">
              <a:spcAft>
                <a:spcPts val="0"/>
              </a:spcAft>
              <a:buFont typeface="Arial" pitchFamily="34" charset="0"/>
              <a:buChar char="–"/>
              <a:defRPr/>
            </a:pPr>
            <a:r>
              <a:rPr lang="en-US" dirty="0" smtClean="0"/>
              <a:t>Graph Database and Graph Analytics </a:t>
            </a:r>
            <a:endParaRPr lang="en-US" dirty="0" smtClean="0"/>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a:p>
            <a:pPr lvl="1" fontAlgn="auto">
              <a:spcAft>
                <a:spcPts val="0"/>
              </a:spcAft>
              <a:buFont typeface="Arial" pitchFamily="34" charset="0"/>
              <a:buChar char="–"/>
              <a:defRPr/>
            </a:pPr>
            <a:endParaRPr lang="en-US" dirty="0" smtClean="0"/>
          </a:p>
        </p:txBody>
      </p:sp>
      <p:sp>
        <p:nvSpPr>
          <p:cNvPr id="6" name="Slide Number Placeholder 5"/>
          <p:cNvSpPr>
            <a:spLocks noGrp="1"/>
          </p:cNvSpPr>
          <p:nvPr>
            <p:ph type="sldNum" sz="quarter" idx="12"/>
          </p:nvPr>
        </p:nvSpPr>
        <p:spPr/>
        <p:txBody>
          <a:bodyPr/>
          <a:lstStyle/>
          <a:p>
            <a:pPr>
              <a:defRPr/>
            </a:pPr>
            <a:fld id="{697E7377-4BC1-4D17-9B13-87F74FF187A3}" type="slidenum">
              <a:rPr lang="en-US"/>
              <a:pPr>
                <a:defRPr/>
              </a:pPr>
              <a:t>3</a:t>
            </a:fld>
            <a:endParaRPr lang="en-US"/>
          </a:p>
        </p:txBody>
      </p:sp>
    </p:spTree>
    <p:extLst>
      <p:ext uri="{BB962C8B-B14F-4D97-AF65-F5344CB8AC3E}">
        <p14:creationId xmlns:p14="http://schemas.microsoft.com/office/powerpoint/2010/main" val="2922600661"/>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Ingredients in Cloud Computing</a:t>
            </a:r>
            <a:endParaRPr lang="en-US" dirty="0"/>
          </a:p>
        </p:txBody>
      </p:sp>
      <p:sp>
        <p:nvSpPr>
          <p:cNvPr id="3" name="Content Placeholder 2"/>
          <p:cNvSpPr>
            <a:spLocks noGrp="1"/>
          </p:cNvSpPr>
          <p:nvPr>
            <p:ph idx="1"/>
          </p:nvPr>
        </p:nvSpPr>
        <p:spPr/>
        <p:txBody>
          <a:bodyPr/>
          <a:lstStyle/>
          <a:p>
            <a:r>
              <a:rPr lang="en-US" dirty="0" smtClean="0"/>
              <a:t>Service-Oriented Architecture  (SOA)</a:t>
            </a:r>
          </a:p>
          <a:p>
            <a:r>
              <a:rPr lang="en-US" dirty="0" smtClean="0"/>
              <a:t>Utility Computing (on demand)</a:t>
            </a:r>
          </a:p>
          <a:p>
            <a:r>
              <a:rPr lang="en-US" dirty="0" smtClean="0"/>
              <a:t>Virtualization (P2P Network)</a:t>
            </a:r>
          </a:p>
          <a:p>
            <a:r>
              <a:rPr lang="en-US" dirty="0" smtClean="0"/>
              <a:t>SAAS (Software As A Service)</a:t>
            </a:r>
          </a:p>
          <a:p>
            <a:r>
              <a:rPr lang="en-US" dirty="0" smtClean="0"/>
              <a:t>PAAS (Platform AS A Service)</a:t>
            </a:r>
          </a:p>
          <a:p>
            <a:r>
              <a:rPr lang="en-US" dirty="0" smtClean="0"/>
              <a:t>IAAS (Infrastructure AS A </a:t>
            </a:r>
            <a:r>
              <a:rPr lang="en-US" dirty="0" err="1" smtClean="0"/>
              <a:t>Servie</a:t>
            </a:r>
            <a:r>
              <a:rPr lang="en-US" dirty="0" smtClean="0"/>
              <a:t>)</a:t>
            </a:r>
          </a:p>
          <a:p>
            <a:r>
              <a:rPr lang="en-US" dirty="0" smtClean="0"/>
              <a:t>Web Services in Cloud</a:t>
            </a:r>
          </a:p>
        </p:txBody>
      </p:sp>
    </p:spTree>
    <p:extLst>
      <p:ext uri="{BB962C8B-B14F-4D97-AF65-F5344CB8AC3E}">
        <p14:creationId xmlns:p14="http://schemas.microsoft.com/office/powerpoint/2010/main" val="4238980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versus cloud</a:t>
            </a:r>
            <a:endParaRPr lang="en-US" dirty="0"/>
          </a:p>
        </p:txBody>
      </p:sp>
      <p:sp>
        <p:nvSpPr>
          <p:cNvPr id="3" name="Content Placeholder 2"/>
          <p:cNvSpPr>
            <a:spLocks noGrp="1"/>
          </p:cNvSpPr>
          <p:nvPr>
            <p:ph idx="1"/>
          </p:nvPr>
        </p:nvSpPr>
        <p:spPr/>
        <p:txBody>
          <a:bodyPr/>
          <a:lstStyle/>
          <a:p>
            <a:r>
              <a:rPr lang="en-US" dirty="0" smtClean="0"/>
              <a:t>Amazon Elastic Compute Cloud</a:t>
            </a:r>
          </a:p>
          <a:p>
            <a:r>
              <a:rPr lang="en-US" dirty="0" smtClean="0"/>
              <a:t>Google App Engine</a:t>
            </a:r>
          </a:p>
          <a:p>
            <a:r>
              <a:rPr lang="en-US" dirty="0" smtClean="0"/>
              <a:t>Microsoft Azure</a:t>
            </a:r>
          </a:p>
          <a:p>
            <a:r>
              <a:rPr lang="en-US" dirty="0" err="1" smtClean="0"/>
              <a:t>GoGrid</a:t>
            </a:r>
            <a:endParaRPr lang="en-US" dirty="0" smtClean="0"/>
          </a:p>
          <a:p>
            <a:r>
              <a:rPr lang="en-US" dirty="0" err="1" smtClean="0"/>
              <a:t>AppNexus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0606811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bwMode="auto">
          <a:xfrm>
            <a:off x="381000" y="3276600"/>
            <a:ext cx="8610600" cy="1447800"/>
          </a:xfrm>
          <a:prstGeom prst="rightArrow">
            <a:avLst>
              <a:gd name="adj1" fmla="val 50000"/>
              <a:gd name="adj2" fmla="val 50000"/>
            </a:avLst>
          </a:prstGeom>
          <a:gradFill flip="none" rotWithShape="1">
            <a:gsLst>
              <a:gs pos="0">
                <a:srgbClr val="000000"/>
              </a:gs>
              <a:gs pos="39999">
                <a:srgbClr val="0A128C"/>
              </a:gs>
              <a:gs pos="70000">
                <a:srgbClr val="181CC7">
                  <a:alpha val="50196"/>
                </a:srgbClr>
              </a:gs>
              <a:gs pos="88000">
                <a:srgbClr val="7005D4">
                  <a:alpha val="40000"/>
                </a:srgbClr>
              </a:gs>
              <a:gs pos="100000">
                <a:srgbClr val="8C3D91">
                  <a:alpha val="30196"/>
                </a:srgbClr>
              </a:gs>
            </a:gsLst>
            <a:lin ang="0" scaled="1"/>
            <a:tileRect/>
          </a:gradFill>
          <a:ln w="9525" cap="flat" cmpd="sng" algn="ctr">
            <a:noFill/>
            <a:prstDash val="solid"/>
            <a:round/>
            <a:headEnd type="none" w="med" len="med"/>
            <a:tailEnd type="none" w="med" len="med"/>
          </a:ln>
          <a:effectLst/>
        </p:spPr>
        <p:txBody>
          <a:bodyPr>
            <a:norm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sz="2400">
              <a:ea typeface="ヒラギノ角ゴ Pro W3"/>
              <a:cs typeface="ヒラギノ角ゴ Pro W3"/>
            </a:endParaRPr>
          </a:p>
        </p:txBody>
      </p:sp>
      <p:sp>
        <p:nvSpPr>
          <p:cNvPr id="7173" name="Title 1"/>
          <p:cNvSpPr>
            <a:spLocks noGrp="1"/>
          </p:cNvSpPr>
          <p:nvPr>
            <p:ph type="title"/>
          </p:nvPr>
        </p:nvSpPr>
        <p:spPr/>
        <p:txBody>
          <a:bodyPr>
            <a:normAutofit fontScale="90000"/>
          </a:bodyPr>
          <a:lstStyle/>
          <a:p>
            <a:r>
              <a:rPr lang="en-US" dirty="0" smtClean="0"/>
              <a:t>The Obligatory Timeline Slide </a:t>
            </a:r>
            <a:br>
              <a:rPr lang="en-US" dirty="0" smtClean="0"/>
            </a:br>
            <a:r>
              <a:rPr lang="en-US" dirty="0" smtClean="0"/>
              <a:t>(</a:t>
            </a:r>
            <a:r>
              <a:rPr lang="en-US" dirty="0" smtClean="0">
                <a:solidFill>
                  <a:srgbClr val="898989">
                    <a:alpha val="100000"/>
                  </a:srgbClr>
                </a:solidFill>
              </a:rPr>
              <a:t>Mike Culver @ AWS)</a:t>
            </a:r>
            <a:r>
              <a:rPr lang="en-US" dirty="0" smtClean="0"/>
              <a:t/>
            </a:r>
            <a:br>
              <a:rPr lang="en-US" dirty="0" smtClean="0"/>
            </a:br>
            <a:endParaRPr lang="en-US" dirty="0" smtClean="0"/>
          </a:p>
        </p:txBody>
      </p:sp>
      <p:sp>
        <p:nvSpPr>
          <p:cNvPr id="8" name="Line Callout 2 (Border and Accent Bar) 7"/>
          <p:cNvSpPr/>
          <p:nvPr/>
        </p:nvSpPr>
        <p:spPr bwMode="auto">
          <a:xfrm>
            <a:off x="459024" y="2952693"/>
            <a:ext cx="990780" cy="686017"/>
          </a:xfrm>
          <a:prstGeom prst="accentBorderCallout2">
            <a:avLst>
              <a:gd name="adj1" fmla="val 18750"/>
              <a:gd name="adj2" fmla="val -8333"/>
              <a:gd name="adj3" fmla="val 18750"/>
              <a:gd name="adj4" fmla="val -16667"/>
              <a:gd name="adj5" fmla="val 223612"/>
              <a:gd name="adj6" fmla="val -6562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COBOL, </a:t>
            </a:r>
            <a:r>
              <a:rPr lang="en-US" sz="1600" dirty="0" err="1">
                <a:solidFill>
                  <a:schemeClr val="tx1">
                    <a:alpha val="100000"/>
                  </a:schemeClr>
                </a:solidFill>
                <a:latin typeface="Calibri"/>
                <a:ea typeface="ヒラギノ角ゴ Pro W3"/>
              </a:rPr>
              <a:t>Edsel</a:t>
            </a:r>
            <a:endParaRPr lang="en-US" sz="1600" dirty="0">
              <a:solidFill>
                <a:schemeClr val="tx1">
                  <a:alpha val="100000"/>
                </a:schemeClr>
              </a:solidFill>
              <a:latin typeface="Calibri"/>
              <a:ea typeface="ヒラギノ角ゴ Pro W3"/>
            </a:endParaRPr>
          </a:p>
        </p:txBody>
      </p:sp>
      <p:sp>
        <p:nvSpPr>
          <p:cNvPr id="12" name="TextBox 11"/>
          <p:cNvSpPr txBox="1">
            <a:spLocks noChangeArrowheads="1"/>
          </p:cNvSpPr>
          <p:nvPr/>
        </p:nvSpPr>
        <p:spPr bwMode="auto">
          <a:xfrm rot="-2492668">
            <a:off x="434975" y="4554538"/>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1959</a:t>
            </a:r>
          </a:p>
        </p:txBody>
      </p:sp>
      <p:sp>
        <p:nvSpPr>
          <p:cNvPr id="13" name="TextBox 12"/>
          <p:cNvSpPr txBox="1">
            <a:spLocks noChangeArrowheads="1"/>
          </p:cNvSpPr>
          <p:nvPr/>
        </p:nvSpPr>
        <p:spPr bwMode="auto">
          <a:xfrm rot="-2492668">
            <a:off x="1817688" y="4454525"/>
            <a:ext cx="6096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1969</a:t>
            </a:r>
          </a:p>
        </p:txBody>
      </p:sp>
      <p:sp>
        <p:nvSpPr>
          <p:cNvPr id="15" name="TextBox 14"/>
          <p:cNvSpPr txBox="1">
            <a:spLocks noChangeArrowheads="1"/>
          </p:cNvSpPr>
          <p:nvPr/>
        </p:nvSpPr>
        <p:spPr bwMode="auto">
          <a:xfrm rot="-2492668">
            <a:off x="2997200" y="44815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1982</a:t>
            </a:r>
          </a:p>
        </p:txBody>
      </p:sp>
      <p:sp>
        <p:nvSpPr>
          <p:cNvPr id="16" name="TextBox 15"/>
          <p:cNvSpPr txBox="1">
            <a:spLocks noChangeArrowheads="1"/>
          </p:cNvSpPr>
          <p:nvPr/>
        </p:nvSpPr>
        <p:spPr bwMode="auto">
          <a:xfrm rot="-2492668">
            <a:off x="37846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1996</a:t>
            </a:r>
          </a:p>
        </p:txBody>
      </p:sp>
      <p:sp>
        <p:nvSpPr>
          <p:cNvPr id="17" name="Line Callout 2 (Border and Accent Bar) 16"/>
          <p:cNvSpPr/>
          <p:nvPr/>
        </p:nvSpPr>
        <p:spPr bwMode="auto">
          <a:xfrm>
            <a:off x="4192006" y="2876609"/>
            <a:ext cx="4038179" cy="380897"/>
          </a:xfrm>
          <a:prstGeom prst="accentBorderCallout2">
            <a:avLst>
              <a:gd name="adj1" fmla="val 18750"/>
              <a:gd name="adj2" fmla="val -8333"/>
              <a:gd name="adj3" fmla="val 18750"/>
              <a:gd name="adj4" fmla="val -16667"/>
              <a:gd name="adj5" fmla="val 730278"/>
              <a:gd name="adj6" fmla="val -110761"/>
            </a:avLst>
          </a:prstGeom>
          <a:solidFill>
            <a:srgbClr val="FFC671"/>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Amazon.com</a:t>
            </a:r>
          </a:p>
        </p:txBody>
      </p:sp>
      <p:sp>
        <p:nvSpPr>
          <p:cNvPr id="20" name="TextBox 19"/>
          <p:cNvSpPr txBox="1">
            <a:spLocks noChangeArrowheads="1"/>
          </p:cNvSpPr>
          <p:nvPr/>
        </p:nvSpPr>
        <p:spPr bwMode="auto">
          <a:xfrm rot="-2492668">
            <a:off x="58420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2004</a:t>
            </a:r>
          </a:p>
        </p:txBody>
      </p:sp>
      <p:sp>
        <p:nvSpPr>
          <p:cNvPr id="22" name="TextBox 21"/>
          <p:cNvSpPr txBox="1">
            <a:spLocks noChangeArrowheads="1"/>
          </p:cNvSpPr>
          <p:nvPr/>
        </p:nvSpPr>
        <p:spPr bwMode="auto">
          <a:xfrm rot="-2492668">
            <a:off x="65278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2006</a:t>
            </a:r>
          </a:p>
        </p:txBody>
      </p:sp>
      <p:sp>
        <p:nvSpPr>
          <p:cNvPr id="26" name="TextBox 25"/>
          <p:cNvSpPr txBox="1">
            <a:spLocks noChangeArrowheads="1"/>
          </p:cNvSpPr>
          <p:nvPr/>
        </p:nvSpPr>
        <p:spPr bwMode="auto">
          <a:xfrm>
            <a:off x="1219200" y="38576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chemeClr val="bg1"/>
                </a:solidFill>
              </a:rPr>
              <a:t>Darkness</a:t>
            </a:r>
          </a:p>
        </p:txBody>
      </p:sp>
      <p:sp>
        <p:nvSpPr>
          <p:cNvPr id="28" name="TextBox 27"/>
          <p:cNvSpPr txBox="1">
            <a:spLocks noChangeArrowheads="1"/>
          </p:cNvSpPr>
          <p:nvPr/>
        </p:nvSpPr>
        <p:spPr bwMode="auto">
          <a:xfrm>
            <a:off x="4876800" y="37338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as a Platform</a:t>
            </a:r>
          </a:p>
        </p:txBody>
      </p:sp>
      <p:sp>
        <p:nvSpPr>
          <p:cNvPr id="29" name="TextBox 28"/>
          <p:cNvSpPr txBox="1">
            <a:spLocks noChangeArrowheads="1"/>
          </p:cNvSpPr>
          <p:nvPr/>
        </p:nvSpPr>
        <p:spPr bwMode="auto">
          <a:xfrm>
            <a:off x="6172200" y="3733800"/>
            <a:ext cx="251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Services, Resources Eliminated</a:t>
            </a:r>
          </a:p>
        </p:txBody>
      </p:sp>
      <p:sp>
        <p:nvSpPr>
          <p:cNvPr id="30" name="TextBox 29"/>
          <p:cNvSpPr txBox="1">
            <a:spLocks noChangeArrowheads="1"/>
          </p:cNvSpPr>
          <p:nvPr/>
        </p:nvSpPr>
        <p:spPr bwMode="auto">
          <a:xfrm>
            <a:off x="3581400" y="37338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Awareness</a:t>
            </a:r>
          </a:p>
        </p:txBody>
      </p:sp>
      <p:sp>
        <p:nvSpPr>
          <p:cNvPr id="14" name="Line Callout 2 (Border and Accent Bar) 13"/>
          <p:cNvSpPr/>
          <p:nvPr/>
        </p:nvSpPr>
        <p:spPr bwMode="auto">
          <a:xfrm>
            <a:off x="2818324" y="3257481"/>
            <a:ext cx="5413150" cy="380886"/>
          </a:xfrm>
          <a:prstGeom prst="accentBorderCallout2">
            <a:avLst>
              <a:gd name="adj1" fmla="val 18750"/>
              <a:gd name="adj2" fmla="val -8333"/>
              <a:gd name="adj3" fmla="val 18750"/>
              <a:gd name="adj4" fmla="val -16667"/>
              <a:gd name="adj5" fmla="val 550278"/>
              <a:gd name="adj6" fmla="val -4756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Internet</a:t>
            </a:r>
          </a:p>
        </p:txBody>
      </p:sp>
      <p:sp>
        <p:nvSpPr>
          <p:cNvPr id="10" name="Line Callout 2 (Border and Accent Bar) 9"/>
          <p:cNvSpPr/>
          <p:nvPr/>
        </p:nvSpPr>
        <p:spPr bwMode="auto">
          <a:xfrm>
            <a:off x="1601484" y="3257478"/>
            <a:ext cx="1141856" cy="380841"/>
          </a:xfrm>
          <a:prstGeom prst="accentBorderCallout2">
            <a:avLst>
              <a:gd name="adj1" fmla="val 18750"/>
              <a:gd name="adj2" fmla="val -8333"/>
              <a:gd name="adj3" fmla="val 18750"/>
              <a:gd name="adj4" fmla="val -16667"/>
              <a:gd name="adj5" fmla="val 390278"/>
              <a:gd name="adj6" fmla="val -80194"/>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ARPANET</a:t>
            </a:r>
          </a:p>
        </p:txBody>
      </p:sp>
      <p:sp>
        <p:nvSpPr>
          <p:cNvPr id="33" name="Double Brace 32"/>
          <p:cNvSpPr>
            <a:spLocks noChangeArrowheads="1"/>
          </p:cNvSpPr>
          <p:nvPr/>
        </p:nvSpPr>
        <p:spPr bwMode="auto">
          <a:xfrm>
            <a:off x="4419600" y="4800600"/>
            <a:ext cx="13716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Dot-Com Bubble</a:t>
            </a:r>
          </a:p>
        </p:txBody>
      </p:sp>
      <p:sp>
        <p:nvSpPr>
          <p:cNvPr id="34" name="Double Brace 33"/>
          <p:cNvSpPr>
            <a:spLocks noChangeArrowheads="1"/>
          </p:cNvSpPr>
          <p:nvPr/>
        </p:nvSpPr>
        <p:spPr bwMode="auto">
          <a:xfrm>
            <a:off x="6019800" y="4800600"/>
            <a:ext cx="9144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Web 2.0</a:t>
            </a:r>
          </a:p>
        </p:txBody>
      </p:sp>
      <p:sp>
        <p:nvSpPr>
          <p:cNvPr id="39" name="TextBox 38"/>
          <p:cNvSpPr txBox="1">
            <a:spLocks noChangeArrowheads="1"/>
          </p:cNvSpPr>
          <p:nvPr/>
        </p:nvSpPr>
        <p:spPr bwMode="auto">
          <a:xfrm>
            <a:off x="7086600" y="4827588"/>
            <a:ext cx="1143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sz="1200">
                <a:latin typeface="Calibri" pitchFamily="34" charset="0"/>
              </a:rPr>
              <a:t>Web Scale</a:t>
            </a:r>
            <a:endParaRPr lang="en-US"/>
          </a:p>
          <a:p>
            <a:pPr algn="ctr"/>
            <a:r>
              <a:rPr lang="en-US" sz="1200">
                <a:latin typeface="Calibri" pitchFamily="34" charset="0"/>
              </a:rPr>
              <a:t>Computing</a:t>
            </a:r>
          </a:p>
        </p:txBody>
      </p:sp>
      <p:sp>
        <p:nvSpPr>
          <p:cNvPr id="38" name="Left Brace 37"/>
          <p:cNvSpPr>
            <a:spLocks/>
          </p:cNvSpPr>
          <p:nvPr/>
        </p:nvSpPr>
        <p:spPr bwMode="auto">
          <a:xfrm>
            <a:off x="7010400" y="4800600"/>
            <a:ext cx="152400" cy="4572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ea typeface="ヒラギノ角ゴ Pro W3"/>
              <a:cs typeface="ヒラギノ角ゴ Pro W3"/>
            </a:endParaRPr>
          </a:p>
        </p:txBody>
      </p:sp>
      <p:sp>
        <p:nvSpPr>
          <p:cNvPr id="18" name="TextBox 17"/>
          <p:cNvSpPr txBox="1">
            <a:spLocks noChangeArrowheads="1"/>
          </p:cNvSpPr>
          <p:nvPr/>
        </p:nvSpPr>
        <p:spPr bwMode="auto">
          <a:xfrm rot="-2492668">
            <a:off x="53848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2001</a:t>
            </a:r>
          </a:p>
        </p:txBody>
      </p:sp>
      <p:sp>
        <p:nvSpPr>
          <p:cNvPr id="24" name="TextBox 23"/>
          <p:cNvSpPr txBox="1">
            <a:spLocks noChangeArrowheads="1"/>
          </p:cNvSpPr>
          <p:nvPr/>
        </p:nvSpPr>
        <p:spPr bwMode="auto">
          <a:xfrm rot="-2492668">
            <a:off x="40894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1997</a:t>
            </a:r>
          </a:p>
        </p:txBody>
      </p:sp>
    </p:spTree>
    <p:extLst>
      <p:ext uri="{BB962C8B-B14F-4D97-AF65-F5344CB8AC3E}">
        <p14:creationId xmlns:p14="http://schemas.microsoft.com/office/powerpoint/2010/main" val="742550966"/>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nodeType="afterGroup">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nodeType="afterGroup">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2000"/>
                                        <p:tgtEl>
                                          <p:spTgt spid="29"/>
                                        </p:tgtEl>
                                      </p:cBhvr>
                                    </p:animEffect>
                                  </p:childTnLst>
                                </p:cTn>
                              </p:par>
                            </p:childTnLst>
                          </p:cTn>
                        </p:par>
                        <p:par>
                          <p:cTn id="81" fill="hold" nodeType="afterGroup">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P spid="22" grpId="0"/>
      <p:bldP spid="26" grpId="0"/>
      <p:bldP spid="28" grpId="0"/>
      <p:bldP spid="28" grpId="1"/>
      <p:bldP spid="29" grpId="0"/>
      <p:bldP spid="30" grpId="0"/>
      <p:bldP spid="33" grpId="0" animBg="1"/>
      <p:bldP spid="34" grpId="0" animBg="1"/>
      <p:bldP spid="39" grpId="0"/>
      <p:bldP spid="38" grpId="0" animBg="1"/>
      <p:bldP spid="18"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sp>
        <p:nvSpPr>
          <p:cNvPr id="3" name="Content Placeholder 2"/>
          <p:cNvSpPr>
            <a:spLocks noGrp="1"/>
          </p:cNvSpPr>
          <p:nvPr>
            <p:ph idx="1"/>
          </p:nvPr>
        </p:nvSpPr>
        <p:spPr/>
        <p:txBody>
          <a:bodyPr>
            <a:normAutofit lnSpcReduction="10000"/>
          </a:bodyPr>
          <a:lstStyle/>
          <a:p>
            <a:r>
              <a:rPr lang="en-US" dirty="0" smtClean="0"/>
              <a:t>Elastic Compute Cloud – EC2 (</a:t>
            </a:r>
            <a:r>
              <a:rPr lang="en-US" dirty="0" err="1" smtClean="0"/>
              <a:t>IaaS</a:t>
            </a:r>
            <a:r>
              <a:rPr lang="en-US" dirty="0" smtClean="0"/>
              <a:t>)</a:t>
            </a:r>
          </a:p>
          <a:p>
            <a:r>
              <a:rPr lang="en-US" dirty="0" smtClean="0"/>
              <a:t>Simple Storage Service – S3 (</a:t>
            </a:r>
            <a:r>
              <a:rPr lang="en-US" dirty="0" err="1" smtClean="0"/>
              <a:t>IaaS</a:t>
            </a:r>
            <a:r>
              <a:rPr lang="en-US" dirty="0" smtClean="0"/>
              <a:t>)</a:t>
            </a:r>
          </a:p>
          <a:p>
            <a:r>
              <a:rPr lang="en-US" dirty="0" smtClean="0"/>
              <a:t> Elastic Block Storage – EBS (</a:t>
            </a:r>
            <a:r>
              <a:rPr lang="en-US" dirty="0" err="1" smtClean="0"/>
              <a:t>IaaS</a:t>
            </a:r>
            <a:r>
              <a:rPr lang="en-US" dirty="0" smtClean="0"/>
              <a:t>)</a:t>
            </a:r>
          </a:p>
          <a:p>
            <a:r>
              <a:rPr lang="en-US" dirty="0" smtClean="0"/>
              <a:t> </a:t>
            </a:r>
            <a:r>
              <a:rPr lang="en-US" dirty="0" err="1" smtClean="0"/>
              <a:t>SimpleDB</a:t>
            </a:r>
            <a:r>
              <a:rPr lang="en-US" dirty="0" smtClean="0"/>
              <a:t> (SDB) (</a:t>
            </a:r>
            <a:r>
              <a:rPr lang="en-US" dirty="0" err="1" smtClean="0"/>
              <a:t>PaaS</a:t>
            </a:r>
            <a:r>
              <a:rPr lang="en-US" dirty="0" smtClean="0"/>
              <a:t>)</a:t>
            </a:r>
          </a:p>
          <a:p>
            <a:r>
              <a:rPr lang="en-US" dirty="0" smtClean="0"/>
              <a:t> Simple Queue Service – SQS (</a:t>
            </a:r>
            <a:r>
              <a:rPr lang="en-US" dirty="0" err="1" smtClean="0"/>
              <a:t>PaaS</a:t>
            </a:r>
            <a:r>
              <a:rPr lang="en-US" dirty="0" smtClean="0"/>
              <a:t>)</a:t>
            </a:r>
          </a:p>
          <a:p>
            <a:r>
              <a:rPr lang="en-US" dirty="0" err="1" smtClean="0"/>
              <a:t>CloudFront</a:t>
            </a:r>
            <a:r>
              <a:rPr lang="en-US" dirty="0" smtClean="0"/>
              <a:t> (S3 based Content Delivery Network – </a:t>
            </a:r>
            <a:r>
              <a:rPr lang="en-US" dirty="0" err="1" smtClean="0"/>
              <a:t>PaaS</a:t>
            </a:r>
            <a:r>
              <a:rPr lang="en-US" dirty="0" smtClean="0"/>
              <a:t>)</a:t>
            </a:r>
          </a:p>
          <a:p>
            <a:r>
              <a:rPr lang="en-US" dirty="0" smtClean="0"/>
              <a:t> Consistent AWS Web Services API</a:t>
            </a:r>
            <a:endParaRPr lang="en-US" dirty="0"/>
          </a:p>
        </p:txBody>
      </p:sp>
    </p:spTree>
    <p:extLst>
      <p:ext uri="{BB962C8B-B14F-4D97-AF65-F5344CB8AC3E}">
        <p14:creationId xmlns:p14="http://schemas.microsoft.com/office/powerpoint/2010/main" val="212416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extLst>
      <p:ext uri="{BB962C8B-B14F-4D97-AF65-F5344CB8AC3E}">
        <p14:creationId xmlns:p14="http://schemas.microsoft.com/office/powerpoint/2010/main" val="15159052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dir="cw">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dir="cw">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half" idx="10"/>
          </p:nvPr>
        </p:nvSpPr>
        <p:spPr/>
        <p:txBody>
          <a:bodyPr/>
          <a:lstStyle/>
          <a:p>
            <a:r>
              <a:rPr lang="en-US"/>
              <a:t>June 3, 2008</a:t>
            </a:r>
            <a:endParaRPr lang="en-US">
              <a:latin typeface="Arial Unicode MS" pitchFamily="34" charset="-128"/>
            </a:endParaRPr>
          </a:p>
        </p:txBody>
      </p:sp>
      <p:sp>
        <p:nvSpPr>
          <p:cNvPr id="10" name="Slide Number Placeholder 5"/>
          <p:cNvSpPr>
            <a:spLocks noGrp="1"/>
          </p:cNvSpPr>
          <p:nvPr>
            <p:ph type="sldNum" sz="quarter" idx="11"/>
          </p:nvPr>
        </p:nvSpPr>
        <p:spPr/>
        <p:txBody>
          <a:bodyPr/>
          <a:lstStyle/>
          <a:p>
            <a:r>
              <a:rPr lang="en-US"/>
              <a:t>Slide </a:t>
            </a:r>
            <a:fld id="{94AEC300-1891-4A15-80DD-83EB59F93E27}" type="slidenum">
              <a:rPr lang="en-US"/>
              <a:pPr/>
              <a:t>37</a:t>
            </a:fld>
            <a:endParaRPr lang="en-US">
              <a:latin typeface="Arial Unicode MS" pitchFamily="34" charset="-128"/>
            </a:endParaRPr>
          </a:p>
        </p:txBody>
      </p:sp>
      <p:sp>
        <p:nvSpPr>
          <p:cNvPr id="11" name="Footer Placeholder 6"/>
          <p:cNvSpPr>
            <a:spLocks noGrp="1"/>
          </p:cNvSpPr>
          <p:nvPr>
            <p:ph type="ftr" sz="quarter" idx="12"/>
          </p:nvPr>
        </p:nvSpPr>
        <p:spPr/>
        <p:txBody>
          <a:bodyPr/>
          <a:lstStyle/>
          <a:p>
            <a:r>
              <a:rPr lang="en-US"/>
              <a:t>Google AppEngine vs. Amazon EC2/S3</a:t>
            </a:r>
          </a:p>
        </p:txBody>
      </p:sp>
      <p:sp>
        <p:nvSpPr>
          <p:cNvPr id="24578" name="Rectangle 2"/>
          <p:cNvSpPr>
            <a:spLocks noGrp="1" noChangeArrowheads="1"/>
          </p:cNvSpPr>
          <p:nvPr>
            <p:ph type="title"/>
          </p:nvPr>
        </p:nvSpPr>
        <p:spPr/>
        <p:txBody>
          <a:bodyPr>
            <a:normAutofit fontScale="90000"/>
          </a:bodyPr>
          <a:lstStyle/>
          <a:p>
            <a:r>
              <a:rPr lang="en-US" dirty="0" smtClean="0"/>
              <a:t>Google’s </a:t>
            </a:r>
            <a:r>
              <a:rPr lang="en-US" dirty="0" err="1" smtClean="0"/>
              <a:t>AppEngine</a:t>
            </a:r>
            <a:r>
              <a:rPr lang="en-US" dirty="0" smtClean="0"/>
              <a:t> </a:t>
            </a:r>
            <a:r>
              <a:rPr lang="en-US" dirty="0" err="1" smtClean="0"/>
              <a:t>vs</a:t>
            </a:r>
            <a:r>
              <a:rPr lang="en-US" dirty="0" smtClean="0"/>
              <a:t> Amazon’s EC2</a:t>
            </a:r>
            <a:endParaRPr lang="en-US" dirty="0"/>
          </a:p>
        </p:txBody>
      </p:sp>
      <p:sp>
        <p:nvSpPr>
          <p:cNvPr id="24591" name="Rectangle 15"/>
          <p:cNvSpPr>
            <a:spLocks noGrp="1" noChangeArrowheads="1"/>
          </p:cNvSpPr>
          <p:nvPr>
            <p:ph type="body" sz="half" idx="1"/>
          </p:nvPr>
        </p:nvSpPr>
        <p:spPr>
          <a:xfrm>
            <a:off x="685800" y="4114800"/>
            <a:ext cx="3810000" cy="2209800"/>
          </a:xfrm>
        </p:spPr>
        <p:txBody>
          <a:bodyPr/>
          <a:lstStyle/>
          <a:p>
            <a:pPr>
              <a:buFontTx/>
              <a:buNone/>
            </a:pPr>
            <a:r>
              <a:rPr lang="en-US" sz="2000"/>
              <a:t>AppEngine:</a:t>
            </a:r>
          </a:p>
          <a:p>
            <a:r>
              <a:rPr lang="en-US" sz="2000"/>
              <a:t>Higher-level functionality</a:t>
            </a:r>
            <a:br>
              <a:rPr lang="en-US" sz="2000"/>
            </a:br>
            <a:r>
              <a:rPr lang="en-US" sz="2000"/>
              <a:t>(e.g., automatic scaling)</a:t>
            </a:r>
          </a:p>
          <a:p>
            <a:r>
              <a:rPr lang="en-US" sz="2000"/>
              <a:t>More restrictive</a:t>
            </a:r>
            <a:br>
              <a:rPr lang="en-US" sz="2000"/>
            </a:br>
            <a:r>
              <a:rPr lang="en-US" sz="2000"/>
              <a:t>(e.g., respond to URL only)</a:t>
            </a:r>
          </a:p>
          <a:p>
            <a:r>
              <a:rPr lang="en-US" sz="2000"/>
              <a:t>Proprietary lock-in</a:t>
            </a:r>
          </a:p>
        </p:txBody>
      </p:sp>
      <p:sp>
        <p:nvSpPr>
          <p:cNvPr id="24592" name="Rectangle 16"/>
          <p:cNvSpPr>
            <a:spLocks noGrp="1" noChangeArrowheads="1"/>
          </p:cNvSpPr>
          <p:nvPr>
            <p:ph type="body" sz="half" idx="2"/>
          </p:nvPr>
        </p:nvSpPr>
        <p:spPr>
          <a:xfrm>
            <a:off x="4648200" y="4114800"/>
            <a:ext cx="3810000" cy="2209800"/>
          </a:xfrm>
        </p:spPr>
        <p:txBody>
          <a:bodyPr/>
          <a:lstStyle/>
          <a:p>
            <a:pPr>
              <a:buFontTx/>
              <a:buNone/>
            </a:pPr>
            <a:r>
              <a:rPr lang="en-US" sz="2000"/>
              <a:t>EC2/S3:</a:t>
            </a:r>
          </a:p>
          <a:p>
            <a:r>
              <a:rPr lang="en-US" sz="2000"/>
              <a:t>Lower-level functionality</a:t>
            </a:r>
          </a:p>
          <a:p>
            <a:r>
              <a:rPr lang="en-US" sz="2000"/>
              <a:t>More flexible</a:t>
            </a:r>
          </a:p>
          <a:p>
            <a:r>
              <a:rPr lang="en-US" sz="2000"/>
              <a:t>Coarser billing model</a:t>
            </a:r>
          </a:p>
        </p:txBody>
      </p:sp>
      <p:sp>
        <p:nvSpPr>
          <p:cNvPr id="24585" name="Rectangle 9"/>
          <p:cNvSpPr>
            <a:spLocks noChangeArrowheads="1"/>
          </p:cNvSpPr>
          <p:nvPr/>
        </p:nvSpPr>
        <p:spPr bwMode="auto">
          <a:xfrm>
            <a:off x="4953000" y="3444875"/>
            <a:ext cx="2971800" cy="3810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6" name="Rectangle 10"/>
          <p:cNvSpPr>
            <a:spLocks noChangeArrowheads="1"/>
          </p:cNvSpPr>
          <p:nvPr/>
        </p:nvSpPr>
        <p:spPr bwMode="auto">
          <a:xfrm>
            <a:off x="2057400" y="2225675"/>
            <a:ext cx="914400" cy="1600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5181600" y="2759075"/>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VMs</a:t>
            </a:r>
            <a:br>
              <a:rPr lang="en-US" sz="2000"/>
            </a:br>
            <a:r>
              <a:rPr lang="en-US" sz="2000"/>
              <a:t>Flat File Storage</a:t>
            </a:r>
          </a:p>
        </p:txBody>
      </p:sp>
      <p:sp>
        <p:nvSpPr>
          <p:cNvPr id="24590" name="Text Box 14"/>
          <p:cNvSpPr txBox="1">
            <a:spLocks noChangeArrowheads="1"/>
          </p:cNvSpPr>
          <p:nvPr/>
        </p:nvSpPr>
        <p:spPr bwMode="auto">
          <a:xfrm>
            <a:off x="1400175" y="1219200"/>
            <a:ext cx="2209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Python</a:t>
            </a:r>
            <a:br>
              <a:rPr lang="en-US" sz="2000"/>
            </a:br>
            <a:r>
              <a:rPr lang="en-US" sz="2000"/>
              <a:t>BigTable</a:t>
            </a:r>
            <a:br>
              <a:rPr lang="en-US" sz="2000"/>
            </a:br>
            <a:r>
              <a:rPr lang="en-US" sz="2000"/>
              <a:t>Other API’s</a:t>
            </a:r>
          </a:p>
        </p:txBody>
      </p:sp>
    </p:spTree>
    <p:extLst>
      <p:ext uri="{BB962C8B-B14F-4D97-AF65-F5344CB8AC3E}">
        <p14:creationId xmlns:p14="http://schemas.microsoft.com/office/powerpoint/2010/main" val="41708112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3200"/>
            <a:ext cx="8229600" cy="1143000"/>
          </a:xfrm>
        </p:spPr>
        <p:txBody>
          <a:bodyPr/>
          <a:lstStyle/>
          <a:p>
            <a:r>
              <a:rPr lang="en-US" dirty="0" smtClean="0"/>
              <a:t>Topics Overview</a:t>
            </a:r>
            <a:endParaRPr lang="en-US" dirty="0"/>
          </a:p>
        </p:txBody>
      </p:sp>
    </p:spTree>
    <p:extLst>
      <p:ext uri="{BB962C8B-B14F-4D97-AF65-F5344CB8AC3E}">
        <p14:creationId xmlns:p14="http://schemas.microsoft.com/office/powerpoint/2010/main" val="408495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a:t>
            </a:r>
            <a:r>
              <a:rPr lang="en-US" dirty="0" smtClean="0"/>
              <a:t>1: Data Analytics &amp; Data Mining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Exploratory Data Analysis </a:t>
            </a:r>
          </a:p>
          <a:p>
            <a:r>
              <a:rPr lang="en-US" dirty="0" smtClean="0"/>
              <a:t>Linear Classification (Perceptron &amp; Logistic Regression)  </a:t>
            </a:r>
            <a:endParaRPr lang="en-US" dirty="0" smtClean="0"/>
          </a:p>
          <a:p>
            <a:r>
              <a:rPr lang="en-US" dirty="0" smtClean="0"/>
              <a:t>Linear Regression </a:t>
            </a:r>
          </a:p>
          <a:p>
            <a:r>
              <a:rPr lang="en-US" dirty="0" smtClean="0"/>
              <a:t>C4.5 </a:t>
            </a:r>
            <a:r>
              <a:rPr lang="en-US" dirty="0" smtClean="0"/>
              <a:t>Decision Tree </a:t>
            </a:r>
          </a:p>
          <a:p>
            <a:r>
              <a:rPr lang="en-US" dirty="0" err="1" smtClean="0"/>
              <a:t>Apriori</a:t>
            </a:r>
            <a:endParaRPr lang="en-US" dirty="0" smtClean="0"/>
          </a:p>
          <a:p>
            <a:r>
              <a:rPr lang="en-US" dirty="0" smtClean="0"/>
              <a:t>K-means Clustering </a:t>
            </a:r>
          </a:p>
          <a:p>
            <a:r>
              <a:rPr lang="en-US" dirty="0" smtClean="0"/>
              <a:t>EM Algorithm </a:t>
            </a:r>
          </a:p>
          <a:p>
            <a:r>
              <a:rPr lang="en-US" dirty="0" smtClean="0"/>
              <a:t>PageRank &amp; HITS </a:t>
            </a:r>
          </a:p>
          <a:p>
            <a:r>
              <a:rPr lang="en-US" dirty="0" smtClean="0"/>
              <a:t>Collaborative Filtering </a:t>
            </a:r>
            <a:endParaRPr lang="en-US" dirty="0" smtClean="0"/>
          </a:p>
        </p:txBody>
      </p:sp>
    </p:spTree>
    <p:extLst>
      <p:ext uri="{BB962C8B-B14F-4D97-AF65-F5344CB8AC3E}">
        <p14:creationId xmlns:p14="http://schemas.microsoft.com/office/powerpoint/2010/main" val="43630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a:t>
            </a:r>
            <a:r>
              <a:rPr lang="en-US" dirty="0">
                <a:solidFill>
                  <a:srgbClr val="FF0000"/>
                </a:solidFill>
              </a:rPr>
              <a:t>curation</a:t>
            </a:r>
            <a:r>
              <a:rPr lang="en-US" dirty="0">
                <a:solidFill>
                  <a:srgbClr val="FF0000"/>
                </a:solidFill>
              </a:rPr>
              <a:t>,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spTree>
    <p:extLst>
      <p:ext uri="{BB962C8B-B14F-4D97-AF65-F5344CB8AC3E}">
        <p14:creationId xmlns:p14="http://schemas.microsoft.com/office/powerpoint/2010/main" val="2704669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a:t>
            </a:r>
            <a:r>
              <a:rPr lang="en-US" dirty="0" smtClean="0"/>
              <a:t>2: </a:t>
            </a:r>
            <a:r>
              <a:rPr lang="en-US" dirty="0" err="1" smtClean="0"/>
              <a:t>Hadoop</a:t>
            </a:r>
            <a:r>
              <a:rPr lang="en-US" dirty="0" smtClean="0"/>
              <a:t>/MapReduce </a:t>
            </a:r>
            <a:r>
              <a:rPr lang="en-US" dirty="0" smtClean="0"/>
              <a:t>Programming &amp; Data Processing</a:t>
            </a:r>
            <a:endParaRPr lang="en-US" dirty="0"/>
          </a:p>
        </p:txBody>
      </p:sp>
      <p:sp>
        <p:nvSpPr>
          <p:cNvPr id="3" name="Content Placeholder 2"/>
          <p:cNvSpPr>
            <a:spLocks noGrp="1"/>
          </p:cNvSpPr>
          <p:nvPr>
            <p:ph idx="1"/>
          </p:nvPr>
        </p:nvSpPr>
        <p:spPr>
          <a:xfrm>
            <a:off x="304800" y="1417637"/>
            <a:ext cx="8534400" cy="4525963"/>
          </a:xfrm>
        </p:spPr>
        <p:txBody>
          <a:bodyPr>
            <a:normAutofit fontScale="77500" lnSpcReduction="20000"/>
          </a:bodyPr>
          <a:lstStyle/>
          <a:p>
            <a:endParaRPr lang="en-US" dirty="0" smtClean="0"/>
          </a:p>
          <a:p>
            <a:r>
              <a:rPr lang="en-US" dirty="0" smtClean="0"/>
              <a:t>Architecture of </a:t>
            </a:r>
            <a:r>
              <a:rPr lang="en-US" dirty="0" err="1" smtClean="0"/>
              <a:t>Hadoop</a:t>
            </a:r>
            <a:r>
              <a:rPr lang="en-US" dirty="0" smtClean="0"/>
              <a:t>, </a:t>
            </a:r>
            <a:r>
              <a:rPr lang="en-US" dirty="0" smtClean="0"/>
              <a:t>HDFS, and Yarn</a:t>
            </a:r>
            <a:endParaRPr lang="en-US" dirty="0" smtClean="0"/>
          </a:p>
          <a:p>
            <a:r>
              <a:rPr lang="en-US" dirty="0" smtClean="0"/>
              <a:t>Programming on </a:t>
            </a:r>
            <a:r>
              <a:rPr lang="en-US" dirty="0" err="1" smtClean="0"/>
              <a:t>Hadoop</a:t>
            </a:r>
            <a:r>
              <a:rPr lang="en-US" dirty="0" smtClean="0"/>
              <a:t> </a:t>
            </a:r>
            <a:endParaRPr lang="en-US" dirty="0" smtClean="0"/>
          </a:p>
          <a:p>
            <a:endParaRPr lang="en-US" dirty="0" smtClean="0"/>
          </a:p>
          <a:p>
            <a:r>
              <a:rPr lang="en-US" dirty="0"/>
              <a:t>Basic Data Processing: Sort and Join</a:t>
            </a:r>
          </a:p>
          <a:p>
            <a:r>
              <a:rPr lang="en-US" dirty="0"/>
              <a:t>Information Retrieval using </a:t>
            </a:r>
            <a:r>
              <a:rPr lang="en-US" dirty="0" err="1"/>
              <a:t>Hadoop</a:t>
            </a:r>
            <a:endParaRPr lang="en-US" dirty="0"/>
          </a:p>
          <a:p>
            <a:r>
              <a:rPr lang="en-US" dirty="0"/>
              <a:t>Data Mining using </a:t>
            </a:r>
            <a:r>
              <a:rPr lang="en-US" dirty="0" err="1"/>
              <a:t>Hadoop</a:t>
            </a:r>
            <a:r>
              <a:rPr lang="en-US" dirty="0"/>
              <a:t>  (</a:t>
            </a:r>
            <a:r>
              <a:rPr lang="en-US" dirty="0" err="1"/>
              <a:t>Kmeans+Histograms</a:t>
            </a:r>
            <a:r>
              <a:rPr lang="en-US" dirty="0"/>
              <a:t>)</a:t>
            </a:r>
          </a:p>
          <a:p>
            <a:r>
              <a:rPr lang="en-US" dirty="0" smtClean="0"/>
              <a:t>Machine </a:t>
            </a:r>
            <a:r>
              <a:rPr lang="en-US" dirty="0"/>
              <a:t>Learning on </a:t>
            </a:r>
            <a:r>
              <a:rPr lang="en-US" dirty="0" err="1"/>
              <a:t>Hadoop</a:t>
            </a:r>
            <a:r>
              <a:rPr lang="en-US" dirty="0"/>
              <a:t> (EM</a:t>
            </a:r>
            <a:r>
              <a:rPr lang="en-US" dirty="0" smtClean="0"/>
              <a:t>)</a:t>
            </a:r>
          </a:p>
          <a:p>
            <a:endParaRPr lang="en-US" dirty="0"/>
          </a:p>
          <a:p>
            <a:r>
              <a:rPr lang="en-US" dirty="0" smtClean="0"/>
              <a:t>Hive/Pig</a:t>
            </a:r>
          </a:p>
          <a:p>
            <a:r>
              <a:rPr lang="en-US" dirty="0" err="1" smtClean="0"/>
              <a:t>HBase</a:t>
            </a:r>
            <a:r>
              <a:rPr lang="en-US" dirty="0" smtClean="0"/>
              <a:t> and Cassandra </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172058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3: </a:t>
            </a:r>
            <a:r>
              <a:rPr lang="en-US" dirty="0" smtClean="0"/>
              <a:t>Graph Database and </a:t>
            </a:r>
            <a:br>
              <a:rPr lang="en-US" dirty="0" smtClean="0"/>
            </a:br>
            <a:r>
              <a:rPr lang="en-US" dirty="0" smtClean="0"/>
              <a:t>Graph Analytics</a:t>
            </a:r>
            <a:endParaRPr lang="en-US" dirty="0"/>
          </a:p>
        </p:txBody>
      </p:sp>
      <p:sp>
        <p:nvSpPr>
          <p:cNvPr id="3" name="Content Placeholder 2"/>
          <p:cNvSpPr>
            <a:spLocks noGrp="1"/>
          </p:cNvSpPr>
          <p:nvPr>
            <p:ph idx="1"/>
          </p:nvPr>
        </p:nvSpPr>
        <p:spPr>
          <a:xfrm>
            <a:off x="152400" y="1600200"/>
            <a:ext cx="8534400" cy="4525963"/>
          </a:xfrm>
        </p:spPr>
        <p:txBody>
          <a:bodyPr/>
          <a:lstStyle/>
          <a:p>
            <a:r>
              <a:rPr lang="en-US" dirty="0" smtClean="0"/>
              <a:t>Graph </a:t>
            </a:r>
            <a:r>
              <a:rPr lang="en-US" dirty="0" smtClean="0"/>
              <a:t>Database (http://en.wikipedia.org/wiki/Graph_database)</a:t>
            </a:r>
          </a:p>
          <a:p>
            <a:pPr lvl="1"/>
            <a:r>
              <a:rPr lang="en-US" dirty="0" smtClean="0"/>
              <a:t>Native Graph Database (Neo4j) </a:t>
            </a:r>
          </a:p>
          <a:p>
            <a:pPr lvl="1"/>
            <a:r>
              <a:rPr lang="en-US" dirty="0" err="1" smtClean="0"/>
              <a:t>Pregel</a:t>
            </a:r>
            <a:r>
              <a:rPr lang="en-US" dirty="0" smtClean="0"/>
              <a:t>/</a:t>
            </a:r>
            <a:r>
              <a:rPr lang="en-US" dirty="0" err="1" smtClean="0"/>
              <a:t>Giraph</a:t>
            </a:r>
            <a:r>
              <a:rPr lang="en-US" dirty="0" smtClean="0"/>
              <a:t> (Distributed Graph Processing Engine)</a:t>
            </a:r>
          </a:p>
          <a:p>
            <a:r>
              <a:rPr lang="en-US" dirty="0" smtClean="0"/>
              <a:t>Neo4j/Titan/</a:t>
            </a:r>
            <a:r>
              <a:rPr lang="en-US" dirty="0" err="1" smtClean="0"/>
              <a:t>GraphLab</a:t>
            </a:r>
            <a:r>
              <a:rPr lang="en-US" dirty="0" smtClean="0"/>
              <a:t>/GraphSQL</a:t>
            </a:r>
            <a:endParaRPr lang="en-US" dirty="0" smtClean="0"/>
          </a:p>
          <a:p>
            <a:endParaRPr lang="en-US" dirty="0"/>
          </a:p>
        </p:txBody>
      </p:sp>
    </p:spTree>
    <p:extLst>
      <p:ext uri="{BB962C8B-B14F-4D97-AF65-F5344CB8AC3E}">
        <p14:creationId xmlns:p14="http://schemas.microsoft.com/office/powerpoint/2010/main" val="82237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Textbooks</a:t>
            </a:r>
          </a:p>
        </p:txBody>
      </p:sp>
      <p:sp>
        <p:nvSpPr>
          <p:cNvPr id="47107" name="Rectangle 3"/>
          <p:cNvSpPr>
            <a:spLocks noGrp="1" noChangeArrowheads="1"/>
          </p:cNvSpPr>
          <p:nvPr>
            <p:ph idx="1"/>
          </p:nvPr>
        </p:nvSpPr>
        <p:spPr>
          <a:xfrm>
            <a:off x="457200" y="1524000"/>
            <a:ext cx="8229600" cy="4525963"/>
          </a:xfrm>
        </p:spPr>
        <p:txBody>
          <a:bodyPr rtlCol="0">
            <a:normAutofit fontScale="92500" lnSpcReduction="20000"/>
          </a:bodyPr>
          <a:lstStyle/>
          <a:p>
            <a:pPr fontAlgn="auto">
              <a:spcAft>
                <a:spcPts val="0"/>
              </a:spcAft>
              <a:buFont typeface="Arial" pitchFamily="34" charset="0"/>
              <a:buChar char="•"/>
              <a:defRPr/>
            </a:pPr>
            <a:r>
              <a:rPr lang="en-US" dirty="0" smtClean="0"/>
              <a:t>No Official Textbooks</a:t>
            </a:r>
          </a:p>
          <a:p>
            <a:pPr fontAlgn="auto">
              <a:spcAft>
                <a:spcPts val="0"/>
              </a:spcAft>
              <a:buFont typeface="Arial" pitchFamily="34" charset="0"/>
              <a:buChar char="•"/>
              <a:defRPr/>
            </a:pPr>
            <a:r>
              <a:rPr lang="en-US" dirty="0" smtClean="0"/>
              <a:t>References: </a:t>
            </a:r>
          </a:p>
          <a:p>
            <a:pPr lvl="1">
              <a:buFont typeface="Arial" pitchFamily="34" charset="0"/>
              <a:buChar char="•"/>
              <a:defRPr/>
            </a:pPr>
            <a:r>
              <a:rPr lang="en-US" dirty="0" err="1" smtClean="0"/>
              <a:t>Hadoop</a:t>
            </a:r>
            <a:r>
              <a:rPr lang="en-US" dirty="0" smtClean="0"/>
              <a:t>: The Definitive Guide, Tom White, O’Reilly</a:t>
            </a:r>
          </a:p>
          <a:p>
            <a:pPr lvl="1">
              <a:buFont typeface="Arial" pitchFamily="34" charset="0"/>
              <a:buChar char="•"/>
              <a:defRPr/>
            </a:pPr>
            <a:r>
              <a:rPr lang="en-US" dirty="0" err="1" smtClean="0"/>
              <a:t>Hadoop</a:t>
            </a:r>
            <a:r>
              <a:rPr lang="en-US" dirty="0" smtClean="0"/>
              <a:t> In Action, Chuck Lam, Manning</a:t>
            </a:r>
          </a:p>
          <a:p>
            <a:pPr lvl="1">
              <a:buFont typeface="Arial" pitchFamily="34" charset="0"/>
              <a:buChar char="•"/>
              <a:defRPr/>
            </a:pPr>
            <a:r>
              <a:rPr lang="en-US" dirty="0" smtClean="0"/>
              <a:t>Data-Intensive Text Processing with MapReduce, Jimmy Lin and Chris Dyer (</a:t>
            </a:r>
            <a:r>
              <a:rPr lang="en-US" i="1" dirty="0" smtClean="0">
                <a:hlinkClick r:id="rId2"/>
              </a:rPr>
              <a:t>www.umiacs.umd.edu</a:t>
            </a:r>
            <a:r>
              <a:rPr lang="en-US" i="1" dirty="0">
                <a:hlinkClick r:id="rId2"/>
              </a:rPr>
              <a:t>/~</a:t>
            </a:r>
            <a:r>
              <a:rPr lang="en-US" i="1" dirty="0" smtClean="0">
                <a:hlinkClick r:id="rId2"/>
              </a:rPr>
              <a:t>jimmylin/</a:t>
            </a:r>
            <a:r>
              <a:rPr lang="en-US" b="1" i="1" dirty="0" smtClean="0">
                <a:hlinkClick r:id="rId2"/>
              </a:rPr>
              <a:t>MapReduce</a:t>
            </a:r>
            <a:r>
              <a:rPr lang="en-US" i="1" dirty="0" smtClean="0">
                <a:hlinkClick r:id="rId2"/>
              </a:rPr>
              <a:t>-book-final.pdf</a:t>
            </a:r>
            <a:r>
              <a:rPr lang="en-US" i="1" dirty="0" smtClean="0"/>
              <a:t>)</a:t>
            </a:r>
          </a:p>
          <a:p>
            <a:pPr lvl="1">
              <a:buFont typeface="Arial" pitchFamily="34" charset="0"/>
              <a:buChar char="•"/>
              <a:defRPr/>
            </a:pPr>
            <a:r>
              <a:rPr lang="en-US" dirty="0"/>
              <a:t>Data Mining: Concepts and Techniques, Third </a:t>
            </a:r>
            <a:r>
              <a:rPr lang="en-US" dirty="0" smtClean="0"/>
              <a:t>Edition, by </a:t>
            </a:r>
            <a:r>
              <a:rPr lang="en-US" dirty="0" err="1" smtClean="0"/>
              <a:t>Jiawei</a:t>
            </a:r>
            <a:r>
              <a:rPr lang="en-US" dirty="0" smtClean="0"/>
              <a:t> Han et al.</a:t>
            </a:r>
          </a:p>
          <a:p>
            <a:pPr>
              <a:defRPr/>
            </a:pPr>
            <a:r>
              <a:rPr lang="en-US" dirty="0" smtClean="0"/>
              <a:t>Many </a:t>
            </a:r>
            <a:r>
              <a:rPr lang="en-US" dirty="0" smtClean="0"/>
              <a:t>Online Tutorials and Papers</a:t>
            </a:r>
          </a:p>
        </p:txBody>
      </p:sp>
      <p:sp>
        <p:nvSpPr>
          <p:cNvPr id="6" name="Slide Number Placeholder 5"/>
          <p:cNvSpPr>
            <a:spLocks noGrp="1"/>
          </p:cNvSpPr>
          <p:nvPr>
            <p:ph type="sldNum" sz="quarter" idx="12"/>
          </p:nvPr>
        </p:nvSpPr>
        <p:spPr/>
        <p:txBody>
          <a:bodyPr/>
          <a:lstStyle/>
          <a:p>
            <a:pPr>
              <a:defRPr/>
            </a:pPr>
            <a:fld id="{77CDE91A-45E3-48B8-AA79-3677A2F5957D}" type="slidenum">
              <a:rPr lang="en-US"/>
              <a:pPr>
                <a:defRPr/>
              </a:pPr>
              <a:t>42</a:t>
            </a:fld>
            <a:endParaRPr lang="en-US"/>
          </a:p>
        </p:txBody>
      </p:sp>
    </p:spTree>
    <p:extLst>
      <p:ext uri="{BB962C8B-B14F-4D97-AF65-F5344CB8AC3E}">
        <p14:creationId xmlns:p14="http://schemas.microsoft.com/office/powerpoint/2010/main" val="4080662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Resources</a:t>
            </a:r>
            <a:endParaRPr lang="en-US" dirty="0"/>
          </a:p>
        </p:txBody>
      </p:sp>
      <p:sp>
        <p:nvSpPr>
          <p:cNvPr id="3" name="Content Placeholder 2"/>
          <p:cNvSpPr>
            <a:spLocks noGrp="1"/>
          </p:cNvSpPr>
          <p:nvPr>
            <p:ph idx="1"/>
          </p:nvPr>
        </p:nvSpPr>
        <p:spPr/>
        <p:txBody>
          <a:bodyPr/>
          <a:lstStyle/>
          <a:p>
            <a:r>
              <a:rPr lang="en-US" dirty="0" err="1" smtClean="0"/>
              <a:t>Hadoop</a:t>
            </a:r>
            <a:r>
              <a:rPr lang="en-US" dirty="0" smtClean="0"/>
              <a:t> on your local machine</a:t>
            </a:r>
          </a:p>
          <a:p>
            <a:r>
              <a:rPr lang="en-US" dirty="0" smtClean="0"/>
              <a:t>Hadoop in a virtual machine on your local machine (Pseudo-Distributed on </a:t>
            </a:r>
            <a:r>
              <a:rPr lang="en-US" b="1" dirty="0" smtClean="0"/>
              <a:t>Ubuntu</a:t>
            </a:r>
            <a:r>
              <a:rPr lang="en-US" dirty="0" smtClean="0"/>
              <a:t>)</a:t>
            </a:r>
          </a:p>
          <a:p>
            <a:r>
              <a:rPr lang="en-US" dirty="0" err="1" smtClean="0"/>
              <a:t>Hadoop</a:t>
            </a:r>
            <a:r>
              <a:rPr lang="en-US" dirty="0" smtClean="0"/>
              <a:t> </a:t>
            </a:r>
            <a:r>
              <a:rPr lang="en-US" dirty="0" smtClean="0"/>
              <a:t>in the clouds with Amazon EC2</a:t>
            </a:r>
          </a:p>
        </p:txBody>
      </p:sp>
    </p:spTree>
    <p:extLst>
      <p:ext uri="{BB962C8B-B14F-4D97-AF65-F5344CB8AC3E}">
        <p14:creationId xmlns:p14="http://schemas.microsoft.com/office/powerpoint/2010/main" val="180744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dirty="0" smtClean="0"/>
              <a:t>Course Prerequisite </a:t>
            </a:r>
          </a:p>
        </p:txBody>
      </p:sp>
      <p:sp>
        <p:nvSpPr>
          <p:cNvPr id="9219" name="Rectangle 1027"/>
          <p:cNvSpPr>
            <a:spLocks noGrp="1" noChangeArrowheads="1"/>
          </p:cNvSpPr>
          <p:nvPr>
            <p:ph idx="1"/>
          </p:nvPr>
        </p:nvSpPr>
        <p:spPr/>
        <p:txBody>
          <a:bodyPr/>
          <a:lstStyle/>
          <a:p>
            <a:r>
              <a:rPr lang="en-US" dirty="0" smtClean="0"/>
              <a:t>Prerequisite:</a:t>
            </a:r>
          </a:p>
          <a:p>
            <a:pPr lvl="1"/>
            <a:r>
              <a:rPr lang="en-US" dirty="0" smtClean="0"/>
              <a:t>Java Programming / C++</a:t>
            </a:r>
          </a:p>
          <a:p>
            <a:pPr lvl="1"/>
            <a:r>
              <a:rPr lang="en-US" dirty="0" smtClean="0"/>
              <a:t>Data Structures and Algorithm </a:t>
            </a:r>
          </a:p>
          <a:p>
            <a:pPr lvl="1"/>
            <a:r>
              <a:rPr lang="en-US" dirty="0" smtClean="0"/>
              <a:t>Computer </a:t>
            </a:r>
            <a:r>
              <a:rPr lang="en-US" dirty="0" smtClean="0"/>
              <a:t>Architecture</a:t>
            </a:r>
          </a:p>
          <a:p>
            <a:pPr lvl="1"/>
            <a:r>
              <a:rPr lang="en-US" dirty="0" smtClean="0"/>
              <a:t>Basic Statistics and Probability </a:t>
            </a:r>
            <a:endParaRPr lang="en-US" dirty="0" smtClean="0"/>
          </a:p>
          <a:p>
            <a:pPr lvl="1"/>
            <a:r>
              <a:rPr lang="en-US" dirty="0" smtClean="0"/>
              <a:t>Database and Data Mining (preferred) </a:t>
            </a:r>
          </a:p>
          <a:p>
            <a:pPr lvl="1"/>
            <a:endParaRPr lang="en-US" dirty="0" smtClean="0"/>
          </a:p>
        </p:txBody>
      </p:sp>
      <p:sp>
        <p:nvSpPr>
          <p:cNvPr id="6" name="Slide Number Placeholder 5"/>
          <p:cNvSpPr>
            <a:spLocks noGrp="1"/>
          </p:cNvSpPr>
          <p:nvPr>
            <p:ph type="sldNum" sz="quarter" idx="12"/>
          </p:nvPr>
        </p:nvSpPr>
        <p:spPr/>
        <p:txBody>
          <a:bodyPr/>
          <a:lstStyle/>
          <a:p>
            <a:pPr>
              <a:defRPr/>
            </a:pPr>
            <a:fld id="{61B5E52D-4B8D-48DD-8572-D0B414D50355}" type="slidenum">
              <a:rPr lang="en-US"/>
              <a:pPr>
                <a:defRPr/>
              </a:pPr>
              <a:t>44</a:t>
            </a:fld>
            <a:endParaRPr lang="en-US"/>
          </a:p>
        </p:txBody>
      </p:sp>
    </p:spTree>
    <p:extLst>
      <p:ext uri="{BB962C8B-B14F-4D97-AF65-F5344CB8AC3E}">
        <p14:creationId xmlns:p14="http://schemas.microsoft.com/office/powerpoint/2010/main" val="3403616389"/>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This course is not for you…</a:t>
            </a:r>
            <a:endParaRPr lang="en-US" dirty="0"/>
          </a:p>
        </p:txBody>
      </p:sp>
      <p:sp>
        <p:nvSpPr>
          <p:cNvPr id="4" name="Content Placeholder 3"/>
          <p:cNvSpPr>
            <a:spLocks noGrp="1"/>
          </p:cNvSpPr>
          <p:nvPr>
            <p:ph idx="1"/>
          </p:nvPr>
        </p:nvSpPr>
        <p:spPr/>
        <p:txBody>
          <a:bodyPr>
            <a:normAutofit lnSpcReduction="10000"/>
          </a:bodyPr>
          <a:lstStyle/>
          <a:p>
            <a:r>
              <a:rPr lang="en-US" dirty="0" smtClean="0"/>
              <a:t>If you do not have a strong Java programming background</a:t>
            </a:r>
          </a:p>
          <a:p>
            <a:pPr lvl="1"/>
            <a:r>
              <a:rPr lang="en-US" dirty="0" smtClean="0"/>
              <a:t>This course is not about only programming (on </a:t>
            </a:r>
            <a:r>
              <a:rPr lang="en-US" dirty="0" err="1" smtClean="0"/>
              <a:t>Hadoop</a:t>
            </a:r>
            <a:r>
              <a:rPr lang="en-US" dirty="0" smtClean="0"/>
              <a:t>). </a:t>
            </a:r>
          </a:p>
          <a:p>
            <a:pPr lvl="1"/>
            <a:r>
              <a:rPr lang="en-US" dirty="0" smtClean="0"/>
              <a:t>Focus on “thinking at scale” and algorithm design</a:t>
            </a:r>
          </a:p>
          <a:p>
            <a:pPr lvl="1"/>
            <a:r>
              <a:rPr lang="en-US" dirty="0" smtClean="0"/>
              <a:t>Focus on how to manage and process Big Data! </a:t>
            </a:r>
          </a:p>
          <a:p>
            <a:r>
              <a:rPr lang="en-US" dirty="0" smtClean="0"/>
              <a:t>No previous experience necessary in</a:t>
            </a:r>
          </a:p>
          <a:p>
            <a:pPr lvl="1"/>
            <a:r>
              <a:rPr lang="en-US" dirty="0" smtClean="0"/>
              <a:t>MapReduce</a:t>
            </a:r>
          </a:p>
          <a:p>
            <a:pPr lvl="1"/>
            <a:r>
              <a:rPr lang="en-US" dirty="0" smtClean="0"/>
              <a:t>Parallel and distributed programming</a:t>
            </a:r>
            <a:endParaRPr lang="en-US" dirty="0"/>
          </a:p>
        </p:txBody>
      </p:sp>
    </p:spTree>
    <p:extLst>
      <p:ext uri="{BB962C8B-B14F-4D97-AF65-F5344CB8AC3E}">
        <p14:creationId xmlns:p14="http://schemas.microsoft.com/office/powerpoint/2010/main" val="1471057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Grade Scheme</a:t>
            </a:r>
          </a:p>
        </p:txBody>
      </p:sp>
      <p:sp>
        <p:nvSpPr>
          <p:cNvPr id="43011" name="Rectangle 3"/>
          <p:cNvSpPr>
            <a:spLocks noGrp="1" noChangeArrowheads="1"/>
          </p:cNvSpPr>
          <p:nvPr>
            <p:ph idx="1"/>
          </p:nvPr>
        </p:nvSpPr>
        <p:spPr>
          <a:xfrm>
            <a:off x="457200" y="1295400"/>
            <a:ext cx="8229600" cy="4525963"/>
          </a:xfrm>
        </p:spPr>
        <p:txBody>
          <a:bodyPr rtlCol="0">
            <a:normAutofit/>
          </a:bodyPr>
          <a:lstStyle/>
          <a:p>
            <a:pPr marL="0" indent="0" fontAlgn="auto">
              <a:spcAft>
                <a:spcPts val="0"/>
              </a:spcAft>
              <a:buNone/>
              <a:defRPr/>
            </a:pPr>
            <a:endParaRPr lang="en-US" dirty="0" smtClean="0"/>
          </a:p>
          <a:p>
            <a:pPr fontAlgn="auto">
              <a:spcAft>
                <a:spcPts val="0"/>
              </a:spcAft>
              <a:buFont typeface="Arial" pitchFamily="34" charset="0"/>
              <a:buChar char="•"/>
              <a:defRPr/>
            </a:pPr>
            <a:endParaRPr lang="en-US" dirty="0" smtClean="0"/>
          </a:p>
          <a:p>
            <a:pPr marL="457200" lvl="1" indent="0" fontAlgn="auto">
              <a:spcAft>
                <a:spcPts val="0"/>
              </a:spcAft>
              <a:buNone/>
              <a:defRPr/>
            </a:pPr>
            <a:endParaRPr lang="en-US" dirty="0" smtClean="0"/>
          </a:p>
          <a:p>
            <a:pPr lvl="1" fontAlgn="auto">
              <a:spcAft>
                <a:spcPts val="0"/>
              </a:spcAft>
              <a:buFont typeface="Arial" pitchFamily="34" charset="0"/>
              <a:buChar char="–"/>
              <a:defRPr/>
            </a:pPr>
            <a:endParaRPr lang="en-US" dirty="0" smtClean="0"/>
          </a:p>
          <a:p>
            <a:pPr marL="457200" lvl="1" indent="0" fontAlgn="auto">
              <a:spcAft>
                <a:spcPts val="0"/>
              </a:spcAft>
              <a:buNone/>
              <a:defRPr/>
            </a:pPr>
            <a:endParaRPr lang="en-US" dirty="0" smtClean="0"/>
          </a:p>
        </p:txBody>
      </p:sp>
      <p:sp>
        <p:nvSpPr>
          <p:cNvPr id="23" name="Slide Number Placeholder 5"/>
          <p:cNvSpPr>
            <a:spLocks noGrp="1"/>
          </p:cNvSpPr>
          <p:nvPr>
            <p:ph type="sldNum" sz="quarter" idx="12"/>
          </p:nvPr>
        </p:nvSpPr>
        <p:spPr/>
        <p:txBody>
          <a:bodyPr/>
          <a:lstStyle/>
          <a:p>
            <a:pPr>
              <a:defRPr/>
            </a:pPr>
            <a:fld id="{5F52F507-DB05-4A0B-BD4A-8C5B8CBE7AA3}" type="slidenum">
              <a:rPr lang="en-US"/>
              <a:pPr>
                <a:defRPr/>
              </a:pPr>
              <a:t>46</a:t>
            </a:fld>
            <a:endParaRPr lang="en-US"/>
          </a:p>
        </p:txBody>
      </p:sp>
      <p:graphicFrame>
        <p:nvGraphicFramePr>
          <p:cNvPr id="43122" name="Group 114"/>
          <p:cNvGraphicFramePr>
            <a:graphicFrameLocks noGrp="1"/>
          </p:cNvGraphicFramePr>
          <p:nvPr>
            <p:extLst>
              <p:ext uri="{D42A27DB-BD31-4B8C-83A1-F6EECF244321}">
                <p14:modId xmlns:p14="http://schemas.microsoft.com/office/powerpoint/2010/main" val="3956178898"/>
              </p:ext>
            </p:extLst>
          </p:nvPr>
        </p:nvGraphicFramePr>
        <p:xfrm>
          <a:off x="1219200" y="838200"/>
          <a:ext cx="6781800" cy="4495800"/>
        </p:xfrm>
        <a:graphic>
          <a:graphicData uri="http://schemas.openxmlformats.org/drawingml/2006/table">
            <a:tbl>
              <a:tblPr/>
              <a:tblGrid>
                <a:gridCol w="3508106"/>
                <a:gridCol w="3273694"/>
              </a:tblGrid>
              <a:tr h="9137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r h="9137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Homework</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70%</a:t>
                      </a: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r h="2668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Project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Class </a:t>
                      </a:r>
                      <a:r>
                        <a:rPr kumimoji="0" lang="en-US" sz="2400" b="0" i="0" u="none" strike="noStrike" cap="none" normalizeH="0" baseline="0" dirty="0" smtClean="0">
                          <a:ln>
                            <a:noFill/>
                          </a:ln>
                          <a:solidFill>
                            <a:schemeClr val="tx1"/>
                          </a:solidFill>
                          <a:effectLst/>
                          <a:latin typeface="Tahoma" pitchFamily="34" charset="0"/>
                        </a:rPr>
                        <a:t>Participation</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20%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10</a:t>
                      </a:r>
                      <a:r>
                        <a:rPr kumimoji="0" lang="en-US" sz="2400" b="0" i="0" u="none" strike="noStrike" cap="none" normalizeH="0" baseline="0" dirty="0" smtClean="0">
                          <a:ln>
                            <a:noFill/>
                          </a:ln>
                          <a:solidFill>
                            <a:schemeClr val="tx1"/>
                          </a:solidFill>
                          <a:effectLst/>
                          <a:latin typeface="Tahoma" pitchFamily="34" charset="0"/>
                        </a:rPr>
                        <a:t>%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bl>
          </a:graphicData>
        </a:graphic>
      </p:graphicFrame>
      <p:sp>
        <p:nvSpPr>
          <p:cNvPr id="3" name="TextBox 2"/>
          <p:cNvSpPr txBox="1"/>
          <p:nvPr/>
        </p:nvSpPr>
        <p:spPr>
          <a:xfrm>
            <a:off x="1371600" y="5410200"/>
            <a:ext cx="5867400" cy="646331"/>
          </a:xfrm>
          <a:prstGeom prst="rect">
            <a:avLst/>
          </a:prstGeom>
          <a:noFill/>
        </p:spPr>
        <p:txBody>
          <a:bodyPr wrap="square" rtlCol="0">
            <a:spAutoFit/>
          </a:bodyPr>
          <a:lstStyle/>
          <a:p>
            <a:pPr marL="285750" lvl="0" indent="-285750">
              <a:buFont typeface="Arial"/>
              <a:buChar char="•"/>
            </a:pPr>
            <a:r>
              <a:rPr lang="en-US" dirty="0" smtClean="0">
                <a:latin typeface="Tahoma" pitchFamily="34" charset="0"/>
              </a:rPr>
              <a:t>Each </a:t>
            </a:r>
            <a:r>
              <a:rPr lang="en-US" dirty="0">
                <a:latin typeface="Tahoma" pitchFamily="34" charset="0"/>
              </a:rPr>
              <a:t>Class will have a sign-in </a:t>
            </a:r>
            <a:r>
              <a:rPr lang="en-US" dirty="0" smtClean="0">
                <a:latin typeface="Tahoma" pitchFamily="34" charset="0"/>
              </a:rPr>
              <a:t>sheet</a:t>
            </a:r>
          </a:p>
          <a:p>
            <a:pPr marL="285750" lvl="0" indent="-285750">
              <a:buFont typeface="Arial"/>
              <a:buChar char="•"/>
            </a:pPr>
            <a:r>
              <a:rPr lang="en-US" dirty="0" smtClean="0">
                <a:latin typeface="Tahoma" pitchFamily="34" charset="0"/>
              </a:rPr>
              <a:t>Zero-Tolerance </a:t>
            </a:r>
            <a:r>
              <a:rPr lang="en-US" dirty="0">
                <a:latin typeface="Tahoma" pitchFamily="34" charset="0"/>
              </a:rPr>
              <a:t>on </a:t>
            </a:r>
            <a:r>
              <a:rPr lang="en-US" dirty="0" smtClean="0">
                <a:latin typeface="Tahoma" pitchFamily="34" charset="0"/>
              </a:rPr>
              <a:t>plagiarism</a:t>
            </a:r>
            <a:endParaRPr lang="en-US" dirty="0">
              <a:latin typeface="Tahoma" pitchFamily="34" charset="0"/>
            </a:endParaRPr>
          </a:p>
        </p:txBody>
      </p:sp>
    </p:spTree>
    <p:extLst>
      <p:ext uri="{BB962C8B-B14F-4D97-AF65-F5344CB8AC3E}">
        <p14:creationId xmlns:p14="http://schemas.microsoft.com/office/powerpoint/2010/main" val="2948305293"/>
      </p:ext>
    </p:extLst>
  </p:cSld>
  <p:clrMapOvr>
    <a:masterClrMapping/>
  </p:clrMapOvr>
  <p:transition xmlns:p14="http://schemas.microsoft.com/office/powerpoint/2010/main">
    <p:zoom/>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Project</a:t>
            </a:r>
          </a:p>
        </p:txBody>
      </p:sp>
      <p:sp>
        <p:nvSpPr>
          <p:cNvPr id="50179" name="Rectangle 3"/>
          <p:cNvSpPr>
            <a:spLocks noGrp="1" noChangeArrowheads="1"/>
          </p:cNvSpPr>
          <p:nvPr>
            <p:ph idx="1"/>
          </p:nvPr>
        </p:nvSpPr>
        <p:spPr/>
        <p:txBody>
          <a:bodyPr rtlCol="0">
            <a:normAutofit fontScale="92500" lnSpcReduction="20000"/>
          </a:bodyPr>
          <a:lstStyle/>
          <a:p>
            <a:pPr fontAlgn="auto">
              <a:spcAft>
                <a:spcPts val="0"/>
              </a:spcAft>
              <a:buFont typeface="Arial" pitchFamily="34" charset="0"/>
              <a:buChar char="•"/>
              <a:defRPr/>
            </a:pPr>
            <a:r>
              <a:rPr lang="en-US" dirty="0" smtClean="0"/>
              <a:t>Project (due April 24</a:t>
            </a:r>
            <a:r>
              <a:rPr lang="en-US" baseline="30000" dirty="0" smtClean="0"/>
              <a:t>th</a:t>
            </a:r>
            <a:r>
              <a:rPr lang="en-US" dirty="0" smtClean="0"/>
              <a:t>)</a:t>
            </a:r>
          </a:p>
          <a:p>
            <a:pPr lvl="1" fontAlgn="auto">
              <a:spcAft>
                <a:spcPts val="0"/>
              </a:spcAft>
              <a:buFont typeface="Arial" pitchFamily="34" charset="0"/>
              <a:buChar char="–"/>
              <a:defRPr/>
            </a:pPr>
            <a:r>
              <a:rPr lang="en-US" dirty="0" smtClean="0"/>
              <a:t>One project: Group size &lt;= 4 students</a:t>
            </a:r>
          </a:p>
          <a:p>
            <a:pPr lvl="1" fontAlgn="auto">
              <a:spcAft>
                <a:spcPts val="0"/>
              </a:spcAft>
              <a:buFont typeface="Arial" pitchFamily="34" charset="0"/>
              <a:buChar char="–"/>
              <a:defRPr/>
            </a:pPr>
            <a:r>
              <a:rPr lang="en-US" dirty="0" smtClean="0"/>
              <a:t>Checkpoints</a:t>
            </a:r>
          </a:p>
          <a:p>
            <a:pPr lvl="2" fontAlgn="auto">
              <a:spcAft>
                <a:spcPts val="0"/>
              </a:spcAft>
              <a:buFont typeface="Arial" pitchFamily="34" charset="0"/>
              <a:buChar char="•"/>
              <a:defRPr/>
            </a:pPr>
            <a:r>
              <a:rPr lang="en-US" dirty="0" smtClean="0"/>
              <a:t>Proposal: title and goal (due March 1</a:t>
            </a:r>
            <a:r>
              <a:rPr lang="en-US" baseline="30000" dirty="0" smtClean="0"/>
              <a:t>st</a:t>
            </a:r>
            <a:r>
              <a:rPr lang="en-US" dirty="0" smtClean="0"/>
              <a:t>)</a:t>
            </a:r>
          </a:p>
          <a:p>
            <a:pPr lvl="2" fontAlgn="auto">
              <a:spcAft>
                <a:spcPts val="0"/>
              </a:spcAft>
              <a:buFont typeface="Arial" pitchFamily="34" charset="0"/>
              <a:buChar char="•"/>
              <a:defRPr/>
            </a:pPr>
            <a:r>
              <a:rPr lang="en-US" dirty="0" smtClean="0"/>
              <a:t>Outline of approach (due March 15</a:t>
            </a:r>
            <a:r>
              <a:rPr lang="en-US" baseline="30000" dirty="0" smtClean="0"/>
              <a:t>th</a:t>
            </a:r>
            <a:r>
              <a:rPr lang="en-US" dirty="0" smtClean="0"/>
              <a:t>)</a:t>
            </a:r>
          </a:p>
          <a:p>
            <a:pPr lvl="2" fontAlgn="auto">
              <a:spcAft>
                <a:spcPts val="0"/>
              </a:spcAft>
              <a:buFont typeface="Arial" pitchFamily="34" charset="0"/>
              <a:buChar char="•"/>
              <a:defRPr/>
            </a:pPr>
            <a:r>
              <a:rPr lang="en-US" dirty="0" smtClean="0"/>
              <a:t>Implementation and Demo (April 24</a:t>
            </a:r>
            <a:r>
              <a:rPr lang="en-US" baseline="30000" dirty="0" smtClean="0"/>
              <a:t>th</a:t>
            </a:r>
            <a:r>
              <a:rPr lang="en-US" dirty="0" smtClean="0"/>
              <a:t> and 26</a:t>
            </a:r>
            <a:r>
              <a:rPr lang="en-US" baseline="30000" dirty="0" smtClean="0"/>
              <a:t>th</a:t>
            </a:r>
            <a:r>
              <a:rPr lang="en-US" dirty="0" smtClean="0"/>
              <a:t>)</a:t>
            </a:r>
          </a:p>
          <a:p>
            <a:pPr lvl="2" fontAlgn="auto">
              <a:spcAft>
                <a:spcPts val="0"/>
              </a:spcAft>
              <a:buFont typeface="Arial" pitchFamily="34" charset="0"/>
              <a:buChar char="•"/>
              <a:defRPr/>
            </a:pPr>
            <a:r>
              <a:rPr lang="en-US" dirty="0" smtClean="0"/>
              <a:t>Final Project Report (due April 29</a:t>
            </a:r>
            <a:r>
              <a:rPr lang="en-US" baseline="30000" dirty="0" smtClean="0"/>
              <a:t>th</a:t>
            </a:r>
            <a:r>
              <a:rPr lang="en-US" dirty="0" smtClean="0"/>
              <a:t>)</a:t>
            </a:r>
          </a:p>
          <a:p>
            <a:pPr lvl="1" fontAlgn="auto">
              <a:spcAft>
                <a:spcPts val="0"/>
              </a:spcAft>
              <a:buFont typeface="Arial" pitchFamily="34" charset="0"/>
              <a:buChar char="–"/>
              <a:defRPr/>
            </a:pPr>
            <a:r>
              <a:rPr lang="en-US" dirty="0" smtClean="0"/>
              <a:t>Each group will have a short presentation and demo (15-20 minutes)</a:t>
            </a:r>
          </a:p>
          <a:p>
            <a:pPr lvl="1" fontAlgn="auto">
              <a:spcAft>
                <a:spcPts val="0"/>
              </a:spcAft>
              <a:buFont typeface="Arial" pitchFamily="34" charset="0"/>
              <a:buChar char="–"/>
              <a:defRPr/>
            </a:pPr>
            <a:r>
              <a:rPr lang="en-US" dirty="0" smtClean="0"/>
              <a:t>Each group will provide a five-page document on the project; the responsibility and work of each student shall be described precisely</a:t>
            </a:r>
          </a:p>
        </p:txBody>
      </p:sp>
      <p:sp>
        <p:nvSpPr>
          <p:cNvPr id="6" name="Slide Number Placeholder 5"/>
          <p:cNvSpPr>
            <a:spLocks noGrp="1"/>
          </p:cNvSpPr>
          <p:nvPr>
            <p:ph type="sldNum" sz="quarter" idx="12"/>
          </p:nvPr>
        </p:nvSpPr>
        <p:spPr/>
        <p:txBody>
          <a:bodyPr/>
          <a:lstStyle/>
          <a:p>
            <a:pPr>
              <a:defRPr/>
            </a:pPr>
            <a:fld id="{BF594CB8-39D6-422B-B89F-BBCD12C2EE95}" type="slidenum">
              <a:rPr lang="en-US"/>
              <a:pPr>
                <a:defRPr/>
              </a:pPr>
              <a:t>47</a:t>
            </a:fld>
            <a:endParaRPr lang="en-US"/>
          </a:p>
        </p:txBody>
      </p:sp>
    </p:spTree>
    <p:extLst>
      <p:ext uri="{BB962C8B-B14F-4D97-AF65-F5344CB8AC3E}">
        <p14:creationId xmlns:p14="http://schemas.microsoft.com/office/powerpoint/2010/main" val="316783298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5</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6</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4525963"/>
          </a:xfrm>
        </p:spPr>
        <p:txBody>
          <a:bodyPr/>
          <a:lstStyle/>
          <a:p>
            <a:pPr>
              <a:defRPr/>
            </a:pPr>
            <a:endParaRPr lang="en-US">
              <a:cs typeface="+mn-cs"/>
            </a:endParaRPr>
          </a:p>
        </p:txBody>
      </p:sp>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775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a:t>
            </a:r>
            <a:r>
              <a:rPr lang="en-US" dirty="0" smtClean="0"/>
              <a:t>uI)</a:t>
            </a:r>
            <a:endParaRPr lang="en-US" dirty="0"/>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2157</Words>
  <Application>Microsoft Macintosh PowerPoint</Application>
  <PresentationFormat>On-screen Show (4:3)</PresentationFormat>
  <Paragraphs>427</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Introduction to Big Data  </vt:lpstr>
      <vt:lpstr>Welcome!</vt:lpstr>
      <vt:lpstr>Topics</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 </vt:lpstr>
      <vt:lpstr>PowerPoint Presentation</vt:lpstr>
      <vt:lpstr>Benefits</vt:lpstr>
      <vt:lpstr>Types of Cloud Computing</vt:lpstr>
      <vt:lpstr>Classification of Cloud Computing based on Service Provided</vt:lpstr>
      <vt:lpstr>Infrastructure as a Service (IaaS)</vt:lpstr>
      <vt:lpstr>More Refined Categorization</vt:lpstr>
      <vt:lpstr>Key Ingredients in Cloud Computing</vt:lpstr>
      <vt:lpstr>Enabling Technology: Virtualization</vt:lpstr>
      <vt:lpstr>Everything as a Service</vt:lpstr>
      <vt:lpstr>Cloud versus cloud</vt:lpstr>
      <vt:lpstr>The Obligatory Timeline Slide  (Mike Culver @ AWS) </vt:lpstr>
      <vt:lpstr>AWS</vt:lpstr>
      <vt:lpstr>What does Azure platform offer to developers?</vt:lpstr>
      <vt:lpstr>Google’s AppEngine vs Amazon’s EC2</vt:lpstr>
      <vt:lpstr>Topics Overview</vt:lpstr>
      <vt:lpstr>Topic 1: Data Analytics &amp; Data Mining</vt:lpstr>
      <vt:lpstr>Topic 2: Hadoop/MapReduce Programming &amp; Data Processing</vt:lpstr>
      <vt:lpstr>Topic 3: Graph Database and  Graph Analytics</vt:lpstr>
      <vt:lpstr>Textbooks</vt:lpstr>
      <vt:lpstr>Cloud Resources</vt:lpstr>
      <vt:lpstr>Course Prerequisite </vt:lpstr>
      <vt:lpstr>This course is not for you…</vt:lpstr>
      <vt:lpstr>Grade Scheme</vt:lpstr>
      <vt:lpstr>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Ruoming Jin</cp:lastModifiedBy>
  <cp:revision>52</cp:revision>
  <dcterms:created xsi:type="dcterms:W3CDTF">2012-01-12T20:50:20Z</dcterms:created>
  <dcterms:modified xsi:type="dcterms:W3CDTF">2014-01-13T03:00:56Z</dcterms:modified>
</cp:coreProperties>
</file>